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3.xml.rels" ContentType="application/vnd.openxmlformats-package.relationships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9.xml" ContentType="application/vnd.openxmlformats-officedocument.theme+xml"/>
  <Override PartName="/ppt/theme/theme14.xml" ContentType="application/vnd.openxmlformats-officedocument.theme+xml"/>
  <Override PartName="/ppt/theme/theme8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11.xml" ContentType="application/vnd.openxmlformats-officedocument.theme+xml"/>
  <Override PartName="/ppt/theme/theme6.xml" ContentType="application/vnd.openxmlformats-officedocument.theme+xml"/>
  <Override PartName="/ppt/theme/theme12.xml" ContentType="application/vnd.openxmlformats-officedocument.theme+xml"/>
  <Override PartName="/ppt/theme/theme7.xml" ContentType="application/vnd.openxmlformats-officedocument.theme+xml"/>
  <Override PartName="/ppt/theme/theme13.xml" ContentType="application/vnd.openxmlformats-officedocument.theme+xml"/>
  <Override PartName="/ppt/notesSlides/notesSlide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_rels/notesSlide52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4.xml.rels" ContentType="application/vnd.openxmlformats-package.relationships+xml"/>
  <Override PartName="/ppt/notesSlides/notesSlide52.xml" ContentType="application/vnd.openxmlformats-officedocument.presentationml.notesSlid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3.png" ContentType="image/png"/>
  <Override PartName="/ppt/media/image54.emf" ContentType="image/x-emf"/>
  <Override PartName="/ppt/media/image70.png" ContentType="image/png"/>
  <Override PartName="/ppt/media/image52.png" ContentType="image/png"/>
  <Override PartName="/ppt/media/image51.png" ContentType="image/png"/>
  <Override PartName="/ppt/media/image4.jpeg" ContentType="image/jpe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3.jpeg" ContentType="image/jpe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2.jpeg" ContentType="image/jpeg"/>
  <Override PartName="/ppt/media/image39.png" ContentType="image/png"/>
  <Override PartName="/ppt/media/image9.png" ContentType="image/png"/>
  <Override PartName="/ppt/media/image86.png" ContentType="image/png"/>
  <Override PartName="/ppt/media/image13.png" ContentType="image/png"/>
  <Override PartName="/ppt/media/image38.png" ContentType="image/png"/>
  <Override PartName="/ppt/media/image8.png" ContentType="image/png"/>
  <Override PartName="/ppt/media/image85.png" ContentType="image/png"/>
  <Override PartName="/ppt/media/image49.png" ContentType="image/png"/>
  <Override PartName="/ppt/media/image100.png" ContentType="image/png"/>
  <Override PartName="/ppt/media/image12.png" ContentType="image/png"/>
  <Override PartName="/ppt/media/image109.png" ContentType="image/png"/>
  <Override PartName="/ppt/media/image37.png" ContentType="image/png"/>
  <Override PartName="/ppt/media/image7.png" ContentType="image/png"/>
  <Override PartName="/ppt/media/image19.png" ContentType="image/png"/>
  <Override PartName="/ppt/media/image84.png" ContentType="image/png"/>
  <Override PartName="/ppt/media/image48.png" ContentType="image/png"/>
  <Override PartName="/ppt/media/image11.png" ContentType="image/png"/>
  <Override PartName="/ppt/media/image108.png" ContentType="image/png"/>
  <Override PartName="/ppt/media/image36.png" ContentType="image/png"/>
  <Override PartName="/ppt/media/image6.png" ContentType="image/png"/>
  <Override PartName="/ppt/media/image18.png" ContentType="image/png"/>
  <Override PartName="/ppt/media/image83.png" ContentType="image/png"/>
  <Override PartName="/ppt/media/image29.png" ContentType="image/png"/>
  <Override PartName="/ppt/media/image94.png" ContentType="image/png"/>
  <Override PartName="/ppt/media/image40.png" ContentType="image/png"/>
  <Override PartName="/ppt/media/image25.png" ContentType="image/png"/>
  <Override PartName="/ppt/media/image90.png" ContentType="image/png"/>
  <Override PartName="/ppt/media/image30.png" ContentType="image/png"/>
  <Override PartName="/ppt/media/image127.png" ContentType="image/png"/>
  <Override PartName="/ppt/media/image15.png" ContentType="image/png"/>
  <Override PartName="/ppt/media/image80.png" ContentType="image/png"/>
  <Override PartName="/ppt/media/image47.png" ContentType="image/png"/>
  <Override PartName="/ppt/media/image1.jpeg" ContentType="image/jpeg"/>
  <Override PartName="/ppt/media/image21.png" ContentType="image/png"/>
  <Override PartName="/ppt/media/image118.png" ContentType="image/png"/>
  <Override PartName="/ppt/media/image10.png" ContentType="image/png"/>
  <Override PartName="/ppt/media/image107.png" ContentType="image/png"/>
  <Override PartName="/ppt/media/image35.png" ContentType="image/png"/>
  <Override PartName="/ppt/media/image5.png" ContentType="image/png"/>
  <Override PartName="/ppt/media/image17.png" ContentType="image/png"/>
  <Override PartName="/ppt/media/image82.png" ContentType="image/png"/>
  <Override PartName="/ppt/media/image28.png" ContentType="image/png"/>
  <Override PartName="/ppt/media/image93.png" ContentType="image/png"/>
  <Override PartName="/ppt/media/image14.png" ContentType="image/png"/>
  <Override PartName="/ppt/media/image16.png" ContentType="image/png"/>
  <Override PartName="/ppt/media/image81.png" ContentType="image/png"/>
  <Override PartName="/ppt/media/image57.png" ContentType="image/png"/>
  <Override PartName="/ppt/media/image77.png" ContentType="image/png"/>
  <Override PartName="/ppt/media/image78.png" ContentType="image/png"/>
  <Override PartName="/ppt/media/image87.png" ContentType="image/png"/>
  <Override PartName="/ppt/media/image88.png" ContentType="image/png"/>
  <Override PartName="/ppt/media/image97.png" ContentType="image/png"/>
  <Override PartName="/ppt/media/image104.png" ContentType="image/png"/>
  <Override PartName="/ppt/media/image60.png" ContentType="image/png"/>
  <Override PartName="/ppt/media/image98.png" ContentType="image/png"/>
  <Override PartName="/ppt/media/image105.png" ContentType="image/png"/>
  <Override PartName="/ppt/media/image61.png" ContentType="image/png"/>
  <Override PartName="/ppt/media/image79.png" ContentType="image/png"/>
  <Override PartName="/ppt/media/image101.png" ContentType="image/png"/>
  <Override PartName="/ppt/media/image102.png" ContentType="image/png"/>
  <Override PartName="/ppt/media/image95.png" ContentType="image/png"/>
  <Override PartName="/ppt/media/image103.png" ContentType="image/png"/>
  <Override PartName="/ppt/media/image96.png" ContentType="image/png"/>
  <Override PartName="/ppt/media/image126.png" ContentType="image/png"/>
  <Override PartName="/ppt/media/image114.png" ContentType="image/png"/>
  <Override PartName="/ppt/media/image125.png" ContentType="image/png"/>
  <Override PartName="/ppt/media/image113.png" ContentType="image/png"/>
  <Override PartName="/ppt/media/image124.png" ContentType="image/png"/>
  <Override PartName="/ppt/media/image112.png" ContentType="image/png"/>
  <Override PartName="/ppt/media/image123.png" ContentType="image/png"/>
  <Override PartName="/ppt/media/image89.png" ContentType="image/png"/>
  <Override PartName="/ppt/media/image111.png" ContentType="image/png"/>
  <Override PartName="/ppt/media/image122.png" ContentType="image/png"/>
  <Override PartName="/ppt/media/image99.png" ContentType="image/png"/>
  <Override PartName="/ppt/media/image106.png" ContentType="image/png"/>
  <Override PartName="/ppt/media/image62.png" ContentType="image/png"/>
  <Override PartName="/ppt/media/image121.png" ContentType="image/png"/>
  <Override PartName="/ppt/media/image116.png" ContentType="image/png"/>
  <Override PartName="/ppt/media/image72.png" ContentType="image/png"/>
  <Override PartName="/ppt/media/image115.png" ContentType="image/png"/>
  <Override PartName="/ppt/media/image71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120.png" ContentType="image/png"/>
  <Override PartName="/ppt/media/image69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27.png" ContentType="image/png"/>
  <Override PartName="/ppt/media/image92.png" ContentType="image/png"/>
  <Override PartName="/ppt/media/image26.png" ContentType="image/png"/>
  <Override PartName="/ppt/media/image91.png" ContentType="image/png"/>
  <Override PartName="/ppt/media/image24.png" ContentType="image/png"/>
  <Override PartName="/ppt/media/image23.png" ContentType="image/png"/>
  <Override PartName="/ppt/media/image119.png" ContentType="image/png"/>
  <Override PartName="/ppt/media/image22.png" ContentType="image/png"/>
  <Override PartName="/ppt/media/image110.png" ContentType="image/png"/>
  <Override PartName="/ppt/media/image59.png" ContentType="image/png"/>
  <Override PartName="/ppt/media/image58.png" ContentType="image/png"/>
  <Override PartName="/ppt/media/image117.png" ContentType="image/png"/>
  <Override PartName="/ppt/media/image20.png" ContentType="image/png"/>
  <Override PartName="/ppt/slideLayouts/_rels/slideLayout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5.xml.rels" ContentType="application/vnd.openxmlformats-package.relationships+xml"/>
  <Override PartName="/ppt/slideLayouts/slideLayout124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95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6.xml" ContentType="application/vnd.openxmlformats-officedocument.presentationml.slide+xml"/>
  <Override PartName="/ppt/slides/slide41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42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27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6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52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38.xml.rels" ContentType="application/vnd.openxmlformats-package.relationships+xml"/>
  <Override PartName="/ppt/slides/_rels/slide23.xml.rels" ContentType="application/vnd.openxmlformats-package.relationships+xml"/>
  <Override PartName="/ppt/slides/_rels/slide46.xml.rels" ContentType="application/vnd.openxmlformats-package.relationships+xml"/>
  <Override PartName="/ppt/slides/_rels/slide53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48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slide30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</p:sldMasterIdLst>
  <p:notesMasterIdLst>
    <p:notesMasterId r:id="rId15"/>
  </p:notes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1" r:id="rId51"/>
    <p:sldId id="292" r:id="rId52"/>
    <p:sldId id="293" r:id="rId53"/>
    <p:sldId id="294" r:id="rId54"/>
    <p:sldId id="295" r:id="rId55"/>
    <p:sldId id="296" r:id="rId56"/>
    <p:sldId id="297" r:id="rId57"/>
    <p:sldId id="298" r:id="rId58"/>
    <p:sldId id="299" r:id="rId59"/>
    <p:sldId id="300" r:id="rId60"/>
    <p:sldId id="301" r:id="rId61"/>
    <p:sldId id="302" r:id="rId62"/>
    <p:sldId id="303" r:id="rId63"/>
    <p:sldId id="304" r:id="rId64"/>
    <p:sldId id="305" r:id="rId65"/>
    <p:sldId id="306" r:id="rId66"/>
    <p:sldId id="307" r:id="rId67"/>
    <p:sldId id="308" r:id="rId68"/>
    <p:sldId id="309" r:id="rId69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notesMaster" Target="notesMasters/notesMaster1.xml"/><Relationship Id="rId16" Type="http://schemas.openxmlformats.org/officeDocument/2006/relationships/slide" Target="slides/slide1.xml"/><Relationship Id="rId17" Type="http://schemas.openxmlformats.org/officeDocument/2006/relationships/slide" Target="slides/slide2.xml"/><Relationship Id="rId18" Type="http://schemas.openxmlformats.org/officeDocument/2006/relationships/slide" Target="slides/slide3.xml"/><Relationship Id="rId19" Type="http://schemas.openxmlformats.org/officeDocument/2006/relationships/slide" Target="slides/slide4.xml"/><Relationship Id="rId20" Type="http://schemas.openxmlformats.org/officeDocument/2006/relationships/slide" Target="slides/slide5.xml"/><Relationship Id="rId21" Type="http://schemas.openxmlformats.org/officeDocument/2006/relationships/slide" Target="slides/slide6.xml"/><Relationship Id="rId22" Type="http://schemas.openxmlformats.org/officeDocument/2006/relationships/slide" Target="slides/slide7.xml"/><Relationship Id="rId23" Type="http://schemas.openxmlformats.org/officeDocument/2006/relationships/slide" Target="slides/slide8.xml"/><Relationship Id="rId24" Type="http://schemas.openxmlformats.org/officeDocument/2006/relationships/slide" Target="slides/slide9.xml"/><Relationship Id="rId25" Type="http://schemas.openxmlformats.org/officeDocument/2006/relationships/slide" Target="slides/slide10.xml"/><Relationship Id="rId26" Type="http://schemas.openxmlformats.org/officeDocument/2006/relationships/slide" Target="slides/slide11.xml"/><Relationship Id="rId27" Type="http://schemas.openxmlformats.org/officeDocument/2006/relationships/slide" Target="slides/slide12.xml"/><Relationship Id="rId28" Type="http://schemas.openxmlformats.org/officeDocument/2006/relationships/slide" Target="slides/slide13.xml"/><Relationship Id="rId29" Type="http://schemas.openxmlformats.org/officeDocument/2006/relationships/slide" Target="slides/slide14.xml"/><Relationship Id="rId30" Type="http://schemas.openxmlformats.org/officeDocument/2006/relationships/slide" Target="slides/slide15.xml"/><Relationship Id="rId31" Type="http://schemas.openxmlformats.org/officeDocument/2006/relationships/slide" Target="slides/slide16.xml"/><Relationship Id="rId32" Type="http://schemas.openxmlformats.org/officeDocument/2006/relationships/slide" Target="slides/slide17.xml"/><Relationship Id="rId33" Type="http://schemas.openxmlformats.org/officeDocument/2006/relationships/slide" Target="slides/slide18.xml"/><Relationship Id="rId34" Type="http://schemas.openxmlformats.org/officeDocument/2006/relationships/slide" Target="slides/slide19.xml"/><Relationship Id="rId35" Type="http://schemas.openxmlformats.org/officeDocument/2006/relationships/slide" Target="slides/slide20.xml"/><Relationship Id="rId36" Type="http://schemas.openxmlformats.org/officeDocument/2006/relationships/slide" Target="slides/slide21.xml"/><Relationship Id="rId37" Type="http://schemas.openxmlformats.org/officeDocument/2006/relationships/slide" Target="slides/slide22.xml"/><Relationship Id="rId38" Type="http://schemas.openxmlformats.org/officeDocument/2006/relationships/slide" Target="slides/slide23.xml"/><Relationship Id="rId39" Type="http://schemas.openxmlformats.org/officeDocument/2006/relationships/slide" Target="slides/slide24.xml"/><Relationship Id="rId40" Type="http://schemas.openxmlformats.org/officeDocument/2006/relationships/slide" Target="slides/slide25.xml"/><Relationship Id="rId41" Type="http://schemas.openxmlformats.org/officeDocument/2006/relationships/slide" Target="slides/slide26.xml"/><Relationship Id="rId42" Type="http://schemas.openxmlformats.org/officeDocument/2006/relationships/slide" Target="slides/slide27.xml"/><Relationship Id="rId43" Type="http://schemas.openxmlformats.org/officeDocument/2006/relationships/slide" Target="slides/slide28.xml"/><Relationship Id="rId44" Type="http://schemas.openxmlformats.org/officeDocument/2006/relationships/slide" Target="slides/slide29.xml"/><Relationship Id="rId45" Type="http://schemas.openxmlformats.org/officeDocument/2006/relationships/slide" Target="slides/slide30.xml"/><Relationship Id="rId46" Type="http://schemas.openxmlformats.org/officeDocument/2006/relationships/slide" Target="slides/slide31.xml"/><Relationship Id="rId47" Type="http://schemas.openxmlformats.org/officeDocument/2006/relationships/slide" Target="slides/slide32.xml"/><Relationship Id="rId48" Type="http://schemas.openxmlformats.org/officeDocument/2006/relationships/slide" Target="slides/slide33.xml"/><Relationship Id="rId49" Type="http://schemas.openxmlformats.org/officeDocument/2006/relationships/slide" Target="slides/slide34.xml"/><Relationship Id="rId50" Type="http://schemas.openxmlformats.org/officeDocument/2006/relationships/slide" Target="slides/slide35.xml"/><Relationship Id="rId51" Type="http://schemas.openxmlformats.org/officeDocument/2006/relationships/slide" Target="slides/slide36.xml"/><Relationship Id="rId52" Type="http://schemas.openxmlformats.org/officeDocument/2006/relationships/slide" Target="slides/slide37.xml"/><Relationship Id="rId53" Type="http://schemas.openxmlformats.org/officeDocument/2006/relationships/slide" Target="slides/slide38.xml"/><Relationship Id="rId54" Type="http://schemas.openxmlformats.org/officeDocument/2006/relationships/slide" Target="slides/slide39.xml"/><Relationship Id="rId55" Type="http://schemas.openxmlformats.org/officeDocument/2006/relationships/slide" Target="slides/slide40.xml"/><Relationship Id="rId56" Type="http://schemas.openxmlformats.org/officeDocument/2006/relationships/slide" Target="slides/slide41.xml"/><Relationship Id="rId57" Type="http://schemas.openxmlformats.org/officeDocument/2006/relationships/slide" Target="slides/slide42.xml"/><Relationship Id="rId58" Type="http://schemas.openxmlformats.org/officeDocument/2006/relationships/slide" Target="slides/slide43.xml"/><Relationship Id="rId59" Type="http://schemas.openxmlformats.org/officeDocument/2006/relationships/slide" Target="slides/slide44.xml"/><Relationship Id="rId60" Type="http://schemas.openxmlformats.org/officeDocument/2006/relationships/slide" Target="slides/slide45.xml"/><Relationship Id="rId61" Type="http://schemas.openxmlformats.org/officeDocument/2006/relationships/slide" Target="slides/slide46.xml"/><Relationship Id="rId62" Type="http://schemas.openxmlformats.org/officeDocument/2006/relationships/slide" Target="slides/slide47.xml"/><Relationship Id="rId63" Type="http://schemas.openxmlformats.org/officeDocument/2006/relationships/slide" Target="slides/slide48.xml"/><Relationship Id="rId64" Type="http://schemas.openxmlformats.org/officeDocument/2006/relationships/slide" Target="slides/slide49.xml"/><Relationship Id="rId65" Type="http://schemas.openxmlformats.org/officeDocument/2006/relationships/slide" Target="slides/slide50.xml"/><Relationship Id="rId66" Type="http://schemas.openxmlformats.org/officeDocument/2006/relationships/slide" Target="slides/slide51.xml"/><Relationship Id="rId67" Type="http://schemas.openxmlformats.org/officeDocument/2006/relationships/slide" Target="slides/slide52.xml"/><Relationship Id="rId68" Type="http://schemas.openxmlformats.org/officeDocument/2006/relationships/slide" Target="slides/slide53.xml"/><Relationship Id="rId69" Type="http://schemas.openxmlformats.org/officeDocument/2006/relationships/slide" Target="slides/slide54.xml"/><Relationship Id="rId7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E" sz="4400" spc="-1" strike="noStrike">
                <a:latin typeface="Arial"/>
              </a:rPr>
              <a:t>Click to </a:t>
            </a:r>
            <a:r>
              <a:rPr b="0" lang="en-IE" sz="4400" spc="-1" strike="noStrike">
                <a:latin typeface="Arial"/>
              </a:rPr>
              <a:t>move </a:t>
            </a:r>
            <a:r>
              <a:rPr b="0" lang="en-IE" sz="4400" spc="-1" strike="noStrike">
                <a:latin typeface="Arial"/>
              </a:rPr>
              <a:t>the slide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50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E" sz="2000" spc="-1" strike="noStrike">
                <a:latin typeface="Arial"/>
              </a:rPr>
              <a:t>Click to edit the notes format</a:t>
            </a:r>
            <a:endParaRPr b="0" lang="en-IE" sz="2000" spc="-1" strike="noStrike">
              <a:latin typeface="Arial"/>
            </a:endParaRPr>
          </a:p>
        </p:txBody>
      </p:sp>
      <p:sp>
        <p:nvSpPr>
          <p:cNvPr id="50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E" sz="1400" spc="-1" strike="noStrike">
                <a:latin typeface="Times New Roman"/>
              </a:rPr>
              <a:t>&lt;header&gt;</a:t>
            </a:r>
            <a:endParaRPr b="0" lang="en-IE" sz="1400" spc="-1" strike="noStrike">
              <a:latin typeface="Times New Roman"/>
            </a:endParaRPr>
          </a:p>
        </p:txBody>
      </p:sp>
      <p:sp>
        <p:nvSpPr>
          <p:cNvPr id="505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IE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IE" sz="1400" spc="-1" strike="noStrike">
                <a:latin typeface="Times New Roman"/>
              </a:rPr>
              <a:t>&lt;date/time&gt;</a:t>
            </a:r>
            <a:endParaRPr b="0" lang="en-IE" sz="1400" spc="-1" strike="noStrike">
              <a:latin typeface="Times New Roman"/>
            </a:endParaRPr>
          </a:p>
        </p:txBody>
      </p:sp>
      <p:sp>
        <p:nvSpPr>
          <p:cNvPr id="506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IE" sz="1400" spc="-1" strike="noStrike">
                <a:latin typeface="Times New Roman"/>
              </a:defRPr>
            </a:lvl1pPr>
          </a:lstStyle>
          <a:p>
            <a:r>
              <a:rPr b="0" lang="en-IE" sz="1400" spc="-1" strike="noStrike">
                <a:latin typeface="Times New Roman"/>
              </a:rPr>
              <a:t>&lt;footer&gt;</a:t>
            </a:r>
            <a:endParaRPr b="0" lang="en-IE" sz="1400" spc="-1" strike="noStrike">
              <a:latin typeface="Times New Roman"/>
            </a:endParaRPr>
          </a:p>
        </p:txBody>
      </p:sp>
      <p:sp>
        <p:nvSpPr>
          <p:cNvPr id="507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IE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A78A8CC7-0479-4EE8-AF5E-11C83ADEED13}" type="slidenum">
              <a:rPr b="0" lang="en-IE" sz="1400" spc="-1" strike="noStrike">
                <a:latin typeface="Times New Roman"/>
              </a:rPr>
              <a:t>&lt;number&gt;</a:t>
            </a:fld>
            <a:endParaRPr b="0" lang="en-IE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PlaceHolder 1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IE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21DC984-CC9F-42F2-B8C2-E0AD66B1053B}" type="slidenum">
              <a:rPr b="0" lang="en-IE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IE" sz="1400" spc="-1" strike="noStrike">
              <a:latin typeface="Times New Roman"/>
            </a:endParaRPr>
          </a:p>
        </p:txBody>
      </p:sp>
      <p:sp>
        <p:nvSpPr>
          <p:cNvPr id="879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040" cy="4007880"/>
          </a:xfrm>
          <a:prstGeom prst="rect">
            <a:avLst/>
          </a:prstGeom>
          <a:ln w="0">
            <a:noFill/>
          </a:ln>
        </p:spPr>
      </p:sp>
      <p:sp>
        <p:nvSpPr>
          <p:cNvPr id="880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IE" sz="20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PlaceHolder 1"/>
          <p:cNvSpPr>
            <a:spLocks noGrp="1"/>
          </p:cNvSpPr>
          <p:nvPr>
            <p:ph type="sldNum" idx="10"/>
          </p:nvPr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IE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E2E438D-D0F3-4A62-B34C-1432A5AD63CD}" type="slidenum">
              <a:rPr b="0" lang="en-IE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IE" sz="1400" spc="-1" strike="noStrike">
              <a:latin typeface="Times New Roman"/>
            </a:endParaRPr>
          </a:p>
        </p:txBody>
      </p:sp>
      <p:sp>
        <p:nvSpPr>
          <p:cNvPr id="882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040" cy="4007880"/>
          </a:xfrm>
          <a:prstGeom prst="rect">
            <a:avLst/>
          </a:prstGeom>
          <a:ln w="0">
            <a:noFill/>
          </a:ln>
        </p:spPr>
      </p:sp>
      <p:sp>
        <p:nvSpPr>
          <p:cNvPr id="883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IE" sz="20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PlaceHolder 1"/>
          <p:cNvSpPr>
            <a:spLocks noGrp="1"/>
          </p:cNvSpPr>
          <p:nvPr>
            <p:ph type="sldNum" idx="11"/>
          </p:nvPr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IE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05296E9-AF20-4F59-A11C-ADDB0488D563}" type="slidenum">
              <a:rPr b="0" lang="en-IE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IE" sz="1400" spc="-1" strike="noStrike">
              <a:latin typeface="Times New Roman"/>
            </a:endParaRPr>
          </a:p>
        </p:txBody>
      </p:sp>
      <p:sp>
        <p:nvSpPr>
          <p:cNvPr id="885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040" cy="4007880"/>
          </a:xfrm>
          <a:prstGeom prst="rect">
            <a:avLst/>
          </a:prstGeom>
          <a:ln w="0">
            <a:noFill/>
          </a:ln>
        </p:spPr>
      </p:sp>
      <p:sp>
        <p:nvSpPr>
          <p:cNvPr id="886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IE" sz="20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PlaceHolder 1"/>
          <p:cNvSpPr>
            <a:spLocks noGrp="1"/>
          </p:cNvSpPr>
          <p:nvPr>
            <p:ph type="sldNum" idx="12"/>
          </p:nvPr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IE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A55EE1E-05A8-4781-9686-2DDE94060419}" type="slidenum">
              <a:rPr b="0" lang="en-IE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IE" sz="1400" spc="-1" strike="noStrike">
              <a:latin typeface="Times New Roman"/>
            </a:endParaRPr>
          </a:p>
        </p:txBody>
      </p:sp>
      <p:sp>
        <p:nvSpPr>
          <p:cNvPr id="888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040" cy="4007880"/>
          </a:xfrm>
          <a:prstGeom prst="rect">
            <a:avLst/>
          </a:prstGeom>
          <a:ln w="0">
            <a:noFill/>
          </a:ln>
        </p:spPr>
      </p:sp>
      <p:sp>
        <p:nvSpPr>
          <p:cNvPr id="889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IE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8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E" sz="1200" spc="-1" strike="noStrike">
                <a:solidFill>
                  <a:srgbClr val="000000"/>
                </a:solidFill>
                <a:latin typeface="+mn-lt"/>
                <a:ea typeface="+mn-ea"/>
              </a:rPr>
              <a:t>We mentioned that aging have a lot of factors attached to it, in the specific case of Sarcopenia we can include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chronic inflammation, increased reactive oxidative species, and increased fibrosis of muscle, among others have been reported to contribute to development of sarcopenia </a:t>
            </a:r>
            <a:endParaRPr b="0" lang="en-IE" sz="1200" spc="-1" strike="noStrike">
              <a:latin typeface="Arial"/>
            </a:endParaRPr>
          </a:p>
        </p:txBody>
      </p:sp>
      <p:sp>
        <p:nvSpPr>
          <p:cNvPr id="874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IE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13AE9FF-147A-42A2-8BCB-7E0375C8E56F}" type="slidenum">
              <a:rPr b="0" lang="en-IE" sz="1200" spc="-1" strike="noStrike">
                <a:solidFill>
                  <a:srgbClr val="000000"/>
                </a:solidFill>
                <a:latin typeface="+mn-lt"/>
                <a:ea typeface="+mn-ea"/>
              </a:rPr>
              <a:t>50</a:t>
            </a:fld>
            <a:endParaRPr b="0" lang="en-IE" sz="1200" spc="-1" strike="noStrike">
              <a:latin typeface="Times New Roman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PlaceHolder 1"/>
          <p:cNvSpPr>
            <a:spLocks noGrp="1"/>
          </p:cNvSpPr>
          <p:nvPr>
            <p:ph type="sldNum" idx="13"/>
          </p:nvPr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IE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739EE07-3CD2-4ECF-9B8E-AA345327305B}" type="slidenum">
              <a:rPr b="0" lang="en-IE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IE" sz="1400" spc="-1" strike="noStrike">
              <a:latin typeface="Times New Roman"/>
            </a:endParaRPr>
          </a:p>
        </p:txBody>
      </p:sp>
      <p:sp>
        <p:nvSpPr>
          <p:cNvPr id="891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040" cy="4007880"/>
          </a:xfrm>
          <a:prstGeom prst="rect">
            <a:avLst/>
          </a:prstGeom>
          <a:ln w="0">
            <a:noFill/>
          </a:ln>
        </p:spPr>
      </p:sp>
      <p:sp>
        <p:nvSpPr>
          <p:cNvPr id="892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IE" sz="2000" spc="-1" strike="noStrike">
              <a:latin typeface="Arial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PlaceHolder 1"/>
          <p:cNvSpPr>
            <a:spLocks noGrp="1"/>
          </p:cNvSpPr>
          <p:nvPr>
            <p:ph type="sldNum" idx="14"/>
          </p:nvPr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IE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9CA7691-21CE-47F5-A0AC-DA32DAEC56AE}" type="slidenum">
              <a:rPr b="0" lang="en-IE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IE" sz="1400" spc="-1" strike="noStrike">
              <a:latin typeface="Times New Roman"/>
            </a:endParaRPr>
          </a:p>
        </p:txBody>
      </p:sp>
      <p:sp>
        <p:nvSpPr>
          <p:cNvPr id="894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040" cy="4007880"/>
          </a:xfrm>
          <a:prstGeom prst="rect">
            <a:avLst/>
          </a:prstGeom>
          <a:ln w="0">
            <a:noFill/>
          </a:ln>
        </p:spPr>
      </p:sp>
      <p:sp>
        <p:nvSpPr>
          <p:cNvPr id="895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IE" sz="20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8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E" sz="1200" spc="-1" strike="noStrike">
                <a:solidFill>
                  <a:srgbClr val="000000"/>
                </a:solidFill>
                <a:latin typeface="+mn-lt"/>
                <a:ea typeface="+mn-ea"/>
              </a:rPr>
              <a:t>We mentioned that aging have a lot of factors attached to it, in the specific case of Sarcopenia we can include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chronic inflammation, increased reactive oxidative species, and increased fibrosis of muscle, among others have been reported to contribute to development of sarcopenia </a:t>
            </a:r>
            <a:endParaRPr b="0" lang="en-IE" sz="1200" spc="-1" strike="noStrike">
              <a:latin typeface="Arial"/>
            </a:endParaRPr>
          </a:p>
        </p:txBody>
      </p:sp>
      <p:sp>
        <p:nvSpPr>
          <p:cNvPr id="877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IE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3C82A0E-4F88-404E-A4B9-6E44CC16135D}" type="slidenum">
              <a:rPr b="0" lang="en-IE" sz="1200" spc="-1" strike="noStrike">
                <a:solidFill>
                  <a:srgbClr val="000000"/>
                </a:solidFill>
                <a:latin typeface="+mn-lt"/>
                <a:ea typeface="+mn-ea"/>
              </a:rPr>
              <a:t>50</a:t>
            </a:fld>
            <a:endParaRPr b="0" lang="en-IE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2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3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3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4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4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4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4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4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6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6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7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7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8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8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8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8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0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1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1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1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2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2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2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173E08E-C4DE-4AAB-9317-BCC8E75FF2B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B6D986D-5C8B-4DB6-BC43-839145AA0EE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23DB6EC-F331-4CB3-999F-50E92FCC301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2052443-F767-40B6-9B69-A91A3FEC3F3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4A138C2-BAEC-4E0C-9BCA-8D2220B2712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606DD9F-95CA-4F3A-8060-699858FB192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773E901-1273-4579-B1AD-A2D6AC473B5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4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4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0DE9691-AFDB-46A5-92A9-3A9A47B1552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4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B535AA4-E8E5-4F75-8F09-912C5CE4DBC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5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84593F0-F3A7-438A-B584-DB6E72A7CEE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5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5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21FD880-BF86-44DD-8F25-92506BCDD2F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6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6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6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6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584551E-0D75-4960-9971-61C38481016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6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7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8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8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8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8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9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9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9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9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9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9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50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50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5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5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8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9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9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9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2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2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2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3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6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6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6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6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9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0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0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0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0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55.xml"/><Relationship Id="rId13" Type="http://schemas.openxmlformats.org/officeDocument/2006/relationships/slideLayout" Target="../slideLayouts/slideLayout156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E" sz="4400" spc="-1" strike="noStrike">
                <a:latin typeface="Arial"/>
              </a:rPr>
              <a:t>Click to edit </a:t>
            </a:r>
            <a:r>
              <a:rPr b="0" lang="en-IE" sz="4400" spc="-1" strike="noStrike">
                <a:latin typeface="Arial"/>
              </a:rPr>
              <a:t>the title text </a:t>
            </a:r>
            <a:r>
              <a:rPr b="0" lang="en-IE" sz="4400" spc="-1" strike="noStrike">
                <a:latin typeface="Arial"/>
              </a:rPr>
              <a:t>format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Click to edit the outline text format</a:t>
            </a:r>
            <a:endParaRPr b="0" lang="en-I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800" spc="-1" strike="noStrike">
                <a:latin typeface="Arial"/>
              </a:rPr>
              <a:t>Second Outline Level</a:t>
            </a:r>
            <a:endParaRPr b="0" lang="en-I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400" spc="-1" strike="noStrike">
                <a:latin typeface="Arial"/>
              </a:rPr>
              <a:t>Third Outline Level</a:t>
            </a:r>
            <a:endParaRPr b="0" lang="en-I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000" spc="-1" strike="noStrike">
                <a:latin typeface="Arial"/>
              </a:rPr>
              <a:t>Fourth Outline Level</a:t>
            </a:r>
            <a:endParaRPr b="0" lang="en-I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Fifth Outline Level</a:t>
            </a:r>
            <a:endParaRPr b="0" lang="en-I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Sixth Outline Level</a:t>
            </a:r>
            <a:endParaRPr b="0" lang="en-I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Seventh Outline Level</a:t>
            </a:r>
            <a:endParaRPr b="0" lang="en-I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E" sz="4400" spc="-1" strike="noStrike">
                <a:latin typeface="Arial"/>
              </a:rPr>
              <a:t>C</a:t>
            </a:r>
            <a:r>
              <a:rPr b="0" lang="en-IE" sz="4400" spc="-1" strike="noStrike">
                <a:latin typeface="Arial"/>
              </a:rPr>
              <a:t>l</a:t>
            </a:r>
            <a:r>
              <a:rPr b="0" lang="en-IE" sz="4400" spc="-1" strike="noStrike">
                <a:latin typeface="Arial"/>
              </a:rPr>
              <a:t>i</a:t>
            </a:r>
            <a:r>
              <a:rPr b="0" lang="en-IE" sz="4400" spc="-1" strike="noStrike">
                <a:latin typeface="Arial"/>
              </a:rPr>
              <a:t>c</a:t>
            </a:r>
            <a:r>
              <a:rPr b="0" lang="en-IE" sz="4400" spc="-1" strike="noStrike">
                <a:latin typeface="Arial"/>
              </a:rPr>
              <a:t>k</a:t>
            </a:r>
            <a:r>
              <a:rPr b="0" lang="en-IE" sz="4400" spc="-1" strike="noStrike">
                <a:latin typeface="Arial"/>
              </a:rPr>
              <a:t> </a:t>
            </a:r>
            <a:r>
              <a:rPr b="0" lang="en-IE" sz="4400" spc="-1" strike="noStrike">
                <a:latin typeface="Arial"/>
              </a:rPr>
              <a:t>t</a:t>
            </a:r>
            <a:r>
              <a:rPr b="0" lang="en-IE" sz="4400" spc="-1" strike="noStrike">
                <a:latin typeface="Arial"/>
              </a:rPr>
              <a:t>o</a:t>
            </a:r>
            <a:r>
              <a:rPr b="0" lang="en-IE" sz="4400" spc="-1" strike="noStrike">
                <a:latin typeface="Arial"/>
              </a:rPr>
              <a:t> </a:t>
            </a:r>
            <a:r>
              <a:rPr b="0" lang="en-IE" sz="4400" spc="-1" strike="noStrike">
                <a:latin typeface="Arial"/>
              </a:rPr>
              <a:t>e</a:t>
            </a:r>
            <a:r>
              <a:rPr b="0" lang="en-IE" sz="4400" spc="-1" strike="noStrike">
                <a:latin typeface="Arial"/>
              </a:rPr>
              <a:t>d</a:t>
            </a:r>
            <a:r>
              <a:rPr b="0" lang="en-IE" sz="4400" spc="-1" strike="noStrike">
                <a:latin typeface="Arial"/>
              </a:rPr>
              <a:t>i</a:t>
            </a:r>
            <a:r>
              <a:rPr b="0" lang="en-IE" sz="4400" spc="-1" strike="noStrike">
                <a:latin typeface="Arial"/>
              </a:rPr>
              <a:t>t</a:t>
            </a:r>
            <a:r>
              <a:rPr b="0" lang="en-IE" sz="4400" spc="-1" strike="noStrike">
                <a:latin typeface="Arial"/>
              </a:rPr>
              <a:t> </a:t>
            </a:r>
            <a:r>
              <a:rPr b="0" lang="en-IE" sz="4400" spc="-1" strike="noStrike">
                <a:latin typeface="Arial"/>
              </a:rPr>
              <a:t>t</a:t>
            </a:r>
            <a:r>
              <a:rPr b="0" lang="en-IE" sz="4400" spc="-1" strike="noStrike">
                <a:latin typeface="Arial"/>
              </a:rPr>
              <a:t>h</a:t>
            </a:r>
            <a:r>
              <a:rPr b="0" lang="en-IE" sz="4400" spc="-1" strike="noStrike">
                <a:latin typeface="Arial"/>
              </a:rPr>
              <a:t>e</a:t>
            </a:r>
            <a:r>
              <a:rPr b="0" lang="en-IE" sz="4400" spc="-1" strike="noStrike">
                <a:latin typeface="Arial"/>
              </a:rPr>
              <a:t> </a:t>
            </a:r>
            <a:r>
              <a:rPr b="0" lang="en-IE" sz="4400" spc="-1" strike="noStrike">
                <a:latin typeface="Arial"/>
              </a:rPr>
              <a:t>t</a:t>
            </a:r>
            <a:r>
              <a:rPr b="0" lang="en-IE" sz="4400" spc="-1" strike="noStrike">
                <a:latin typeface="Arial"/>
              </a:rPr>
              <a:t>i</a:t>
            </a:r>
            <a:r>
              <a:rPr b="0" lang="en-IE" sz="4400" spc="-1" strike="noStrike">
                <a:latin typeface="Arial"/>
              </a:rPr>
              <a:t>t</a:t>
            </a:r>
            <a:r>
              <a:rPr b="0" lang="en-IE" sz="4400" spc="-1" strike="noStrike">
                <a:latin typeface="Arial"/>
              </a:rPr>
              <a:t>l</a:t>
            </a:r>
            <a:r>
              <a:rPr b="0" lang="en-IE" sz="4400" spc="-1" strike="noStrike">
                <a:latin typeface="Arial"/>
              </a:rPr>
              <a:t>e</a:t>
            </a:r>
            <a:r>
              <a:rPr b="0" lang="en-IE" sz="4400" spc="-1" strike="noStrike">
                <a:latin typeface="Arial"/>
              </a:rPr>
              <a:t> </a:t>
            </a:r>
            <a:r>
              <a:rPr b="0" lang="en-IE" sz="4400" spc="-1" strike="noStrike">
                <a:latin typeface="Arial"/>
              </a:rPr>
              <a:t>t</a:t>
            </a:r>
            <a:r>
              <a:rPr b="0" lang="en-IE" sz="4400" spc="-1" strike="noStrike">
                <a:latin typeface="Arial"/>
              </a:rPr>
              <a:t>e</a:t>
            </a:r>
            <a:r>
              <a:rPr b="0" lang="en-IE" sz="4400" spc="-1" strike="noStrike">
                <a:latin typeface="Arial"/>
              </a:rPr>
              <a:t>x</a:t>
            </a:r>
            <a:r>
              <a:rPr b="0" lang="en-IE" sz="4400" spc="-1" strike="noStrike">
                <a:latin typeface="Arial"/>
              </a:rPr>
              <a:t>t</a:t>
            </a:r>
            <a:r>
              <a:rPr b="0" lang="en-IE" sz="4400" spc="-1" strike="noStrike">
                <a:latin typeface="Arial"/>
              </a:rPr>
              <a:t> </a:t>
            </a:r>
            <a:r>
              <a:rPr b="0" lang="en-IE" sz="4400" spc="-1" strike="noStrike">
                <a:latin typeface="Arial"/>
              </a:rPr>
              <a:t>f</a:t>
            </a:r>
            <a:r>
              <a:rPr b="0" lang="en-IE" sz="4400" spc="-1" strike="noStrike">
                <a:latin typeface="Arial"/>
              </a:rPr>
              <a:t>o</a:t>
            </a:r>
            <a:r>
              <a:rPr b="0" lang="en-IE" sz="4400" spc="-1" strike="noStrike">
                <a:latin typeface="Arial"/>
              </a:rPr>
              <a:t>r</a:t>
            </a:r>
            <a:r>
              <a:rPr b="0" lang="en-IE" sz="4400" spc="-1" strike="noStrike">
                <a:latin typeface="Arial"/>
              </a:rPr>
              <a:t>m</a:t>
            </a:r>
            <a:r>
              <a:rPr b="0" lang="en-IE" sz="4400" spc="-1" strike="noStrike">
                <a:latin typeface="Arial"/>
              </a:rPr>
              <a:t>a</a:t>
            </a:r>
            <a:r>
              <a:rPr b="0" lang="en-IE" sz="4400" spc="-1" strike="noStrike">
                <a:latin typeface="Arial"/>
              </a:rPr>
              <a:t>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Click to edit the outline text format</a:t>
            </a:r>
            <a:endParaRPr b="0" lang="en-I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800" spc="-1" strike="noStrike">
                <a:latin typeface="Arial"/>
              </a:rPr>
              <a:t>Second Outline Level</a:t>
            </a:r>
            <a:endParaRPr b="0" lang="en-I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400" spc="-1" strike="noStrike">
                <a:latin typeface="Arial"/>
              </a:rPr>
              <a:t>Third Outline Level</a:t>
            </a:r>
            <a:endParaRPr b="0" lang="en-I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000" spc="-1" strike="noStrike">
                <a:latin typeface="Arial"/>
              </a:rPr>
              <a:t>Fourth Outline Level</a:t>
            </a:r>
            <a:endParaRPr b="0" lang="en-I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Fifth Outline Level</a:t>
            </a:r>
            <a:endParaRPr b="0" lang="en-I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Sixth Outline Level</a:t>
            </a:r>
            <a:endParaRPr b="0" lang="en-I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Seventh Outline Level</a:t>
            </a:r>
            <a:endParaRPr b="0" lang="en-I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E" sz="4400" spc="-1" strike="noStrike">
                <a:latin typeface="Arial"/>
              </a:rPr>
              <a:t>Click to edit </a:t>
            </a:r>
            <a:r>
              <a:rPr b="0" lang="en-IE" sz="4400" spc="-1" strike="noStrike">
                <a:latin typeface="Arial"/>
              </a:rPr>
              <a:t>the title text </a:t>
            </a:r>
            <a:r>
              <a:rPr b="0" lang="en-IE" sz="4400" spc="-1" strike="noStrike">
                <a:latin typeface="Arial"/>
              </a:rPr>
              <a:t>format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Click to edit the outline text format</a:t>
            </a:r>
            <a:endParaRPr b="0" lang="en-I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800" spc="-1" strike="noStrike">
                <a:latin typeface="Arial"/>
              </a:rPr>
              <a:t>Second Outline Level</a:t>
            </a:r>
            <a:endParaRPr b="0" lang="en-I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400" spc="-1" strike="noStrike">
                <a:latin typeface="Arial"/>
              </a:rPr>
              <a:t>Third Outline Level</a:t>
            </a:r>
            <a:endParaRPr b="0" lang="en-I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000" spc="-1" strike="noStrike">
                <a:latin typeface="Arial"/>
              </a:rPr>
              <a:t>Fourth Outline Level</a:t>
            </a:r>
            <a:endParaRPr b="0" lang="en-I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Fifth Outline Level</a:t>
            </a:r>
            <a:endParaRPr b="0" lang="en-I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Sixth Outline Level</a:t>
            </a:r>
            <a:endParaRPr b="0" lang="en-I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Seventh Outline Level</a:t>
            </a:r>
            <a:endParaRPr b="0" lang="en-I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IE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IE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IE" sz="1400" spc="-1" strike="noStrike">
              <a:latin typeface="Times New Roman"/>
            </a:endParaRPr>
          </a:p>
        </p:txBody>
      </p:sp>
      <p:sp>
        <p:nvSpPr>
          <p:cNvPr id="424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IE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827A7AA-2E48-4090-B5DE-076DC3287588}" type="slidenum">
              <a:rPr b="0" lang="en-IE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IE" sz="1200" spc="-1" strike="noStrike">
              <a:latin typeface="Times New Roman"/>
            </a:endParaRPr>
          </a:p>
        </p:txBody>
      </p:sp>
      <p:sp>
        <p:nvSpPr>
          <p:cNvPr id="425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IE" sz="1400" spc="-1" strike="noStrike">
                <a:latin typeface="Times New Roman"/>
              </a:defRPr>
            </a:lvl1pPr>
          </a:lstStyle>
          <a:p>
            <a:r>
              <a:rPr b="0" lang="en-IE" sz="1400" spc="-1" strike="noStrike">
                <a:latin typeface="Times New Roman"/>
              </a:rPr>
              <a:t>&lt;date/time&gt;</a:t>
            </a:r>
            <a:endParaRPr b="0" lang="en-IE" sz="1400" spc="-1" strike="noStrike">
              <a:latin typeface="Times New Roman"/>
            </a:endParaRPr>
          </a:p>
        </p:txBody>
      </p:sp>
      <p:sp>
        <p:nvSpPr>
          <p:cNvPr id="426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E" sz="4400" spc="-1" strike="noStrike">
                <a:latin typeface="Arial"/>
              </a:rPr>
              <a:t>Click to edit the title text format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42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Click to edit the outline text format</a:t>
            </a:r>
            <a:endParaRPr b="0" lang="en-I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800" spc="-1" strike="noStrike">
                <a:latin typeface="Arial"/>
              </a:rPr>
              <a:t>Second Outline Level</a:t>
            </a:r>
            <a:endParaRPr b="0" lang="en-I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400" spc="-1" strike="noStrike">
                <a:latin typeface="Arial"/>
              </a:rPr>
              <a:t>Third Outline Level</a:t>
            </a:r>
            <a:endParaRPr b="0" lang="en-I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000" spc="-1" strike="noStrike">
                <a:latin typeface="Arial"/>
              </a:rPr>
              <a:t>Fourth Outline Level</a:t>
            </a:r>
            <a:endParaRPr b="0" lang="en-I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Fifth Outline Level</a:t>
            </a:r>
            <a:endParaRPr b="0" lang="en-I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Sixth Outline Level</a:t>
            </a:r>
            <a:endParaRPr b="0" lang="en-I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Seventh Outline Level</a:t>
            </a:r>
            <a:endParaRPr b="0" lang="en-I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E" sz="4400" spc="-1" strike="noStrike">
                <a:latin typeface="Arial"/>
              </a:rPr>
              <a:t>Click to edit the title text format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Click to edit the outline text format</a:t>
            </a:r>
            <a:endParaRPr b="0" lang="en-I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800" spc="-1" strike="noStrike">
                <a:latin typeface="Arial"/>
              </a:rPr>
              <a:t>Second Outline Level</a:t>
            </a:r>
            <a:endParaRPr b="0" lang="en-I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400" spc="-1" strike="noStrike">
                <a:latin typeface="Arial"/>
              </a:rPr>
              <a:t>Third Outline Level</a:t>
            </a:r>
            <a:endParaRPr b="0" lang="en-I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000" spc="-1" strike="noStrike">
                <a:latin typeface="Arial"/>
              </a:rPr>
              <a:t>Fourth Outline Level</a:t>
            </a:r>
            <a:endParaRPr b="0" lang="en-I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Fifth Outline Level</a:t>
            </a:r>
            <a:endParaRPr b="0" lang="en-I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Sixth Outline Level</a:t>
            </a:r>
            <a:endParaRPr b="0" lang="en-I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Seventh Outline Level</a:t>
            </a:r>
            <a:endParaRPr b="0" lang="en-I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E" sz="4400" spc="-1" strike="noStrike">
                <a:latin typeface="Arial"/>
              </a:rPr>
              <a:t>Click to edit the title text format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Click to edit the </a:t>
            </a:r>
            <a:r>
              <a:rPr b="0" lang="en-IE" sz="3200" spc="-1" strike="noStrike">
                <a:latin typeface="Arial"/>
              </a:rPr>
              <a:t>outline text format</a:t>
            </a:r>
            <a:endParaRPr b="0" lang="en-I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800" spc="-1" strike="noStrike">
                <a:latin typeface="Arial"/>
              </a:rPr>
              <a:t>Second Outline </a:t>
            </a:r>
            <a:r>
              <a:rPr b="0" lang="en-IE" sz="2800" spc="-1" strike="noStrike">
                <a:latin typeface="Arial"/>
              </a:rPr>
              <a:t>Level</a:t>
            </a:r>
            <a:endParaRPr b="0" lang="en-I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400" spc="-1" strike="noStrike">
                <a:latin typeface="Arial"/>
              </a:rPr>
              <a:t>Third Outline Level</a:t>
            </a:r>
            <a:endParaRPr b="0" lang="en-I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000" spc="-1" strike="noStrike">
                <a:latin typeface="Arial"/>
              </a:rPr>
              <a:t>Fourth Outline </a:t>
            </a:r>
            <a:r>
              <a:rPr b="0" lang="en-IE" sz="2000" spc="-1" strike="noStrike">
                <a:latin typeface="Arial"/>
              </a:rPr>
              <a:t>Level</a:t>
            </a:r>
            <a:endParaRPr b="0" lang="en-I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Fifth Outline </a:t>
            </a:r>
            <a:r>
              <a:rPr b="0" lang="en-IE" sz="2000" spc="-1" strike="noStrike">
                <a:latin typeface="Arial"/>
              </a:rPr>
              <a:t>Level</a:t>
            </a:r>
            <a:endParaRPr b="0" lang="en-I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Sixth </a:t>
            </a:r>
            <a:r>
              <a:rPr b="0" lang="en-IE" sz="2000" spc="-1" strike="noStrike">
                <a:latin typeface="Arial"/>
              </a:rPr>
              <a:t>Outline </a:t>
            </a:r>
            <a:r>
              <a:rPr b="0" lang="en-IE" sz="2000" spc="-1" strike="noStrike">
                <a:latin typeface="Arial"/>
              </a:rPr>
              <a:t>Level</a:t>
            </a:r>
            <a:endParaRPr b="0" lang="en-I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Sevent</a:t>
            </a:r>
            <a:r>
              <a:rPr b="0" lang="en-IE" sz="2000" spc="-1" strike="noStrike">
                <a:latin typeface="Arial"/>
              </a:rPr>
              <a:t>h </a:t>
            </a:r>
            <a:r>
              <a:rPr b="0" lang="en-IE" sz="2000" spc="-1" strike="noStrike">
                <a:latin typeface="Arial"/>
              </a:rPr>
              <a:t>Outline </a:t>
            </a:r>
            <a:r>
              <a:rPr b="0" lang="en-IE" sz="2000" spc="-1" strike="noStrike">
                <a:latin typeface="Arial"/>
              </a:rPr>
              <a:t>Level</a:t>
            </a:r>
            <a:endParaRPr b="0" lang="en-I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E" sz="4400" spc="-1" strike="noStrike">
                <a:latin typeface="Arial"/>
              </a:rPr>
              <a:t>C</a:t>
            </a:r>
            <a:r>
              <a:rPr b="0" lang="en-IE" sz="4400" spc="-1" strike="noStrike">
                <a:latin typeface="Arial"/>
              </a:rPr>
              <a:t>l</a:t>
            </a:r>
            <a:r>
              <a:rPr b="0" lang="en-IE" sz="4400" spc="-1" strike="noStrike">
                <a:latin typeface="Arial"/>
              </a:rPr>
              <a:t>i</a:t>
            </a:r>
            <a:r>
              <a:rPr b="0" lang="en-IE" sz="4400" spc="-1" strike="noStrike">
                <a:latin typeface="Arial"/>
              </a:rPr>
              <a:t>c</a:t>
            </a:r>
            <a:r>
              <a:rPr b="0" lang="en-IE" sz="4400" spc="-1" strike="noStrike">
                <a:latin typeface="Arial"/>
              </a:rPr>
              <a:t>k</a:t>
            </a:r>
            <a:r>
              <a:rPr b="0" lang="en-IE" sz="4400" spc="-1" strike="noStrike">
                <a:latin typeface="Arial"/>
              </a:rPr>
              <a:t> </a:t>
            </a:r>
            <a:r>
              <a:rPr b="0" lang="en-IE" sz="4400" spc="-1" strike="noStrike">
                <a:latin typeface="Arial"/>
              </a:rPr>
              <a:t>t</a:t>
            </a:r>
            <a:r>
              <a:rPr b="0" lang="en-IE" sz="4400" spc="-1" strike="noStrike">
                <a:latin typeface="Arial"/>
              </a:rPr>
              <a:t>o</a:t>
            </a:r>
            <a:r>
              <a:rPr b="0" lang="en-IE" sz="4400" spc="-1" strike="noStrike">
                <a:latin typeface="Arial"/>
              </a:rPr>
              <a:t> </a:t>
            </a:r>
            <a:r>
              <a:rPr b="0" lang="en-IE" sz="4400" spc="-1" strike="noStrike">
                <a:latin typeface="Arial"/>
              </a:rPr>
              <a:t>e</a:t>
            </a:r>
            <a:r>
              <a:rPr b="0" lang="en-IE" sz="4400" spc="-1" strike="noStrike">
                <a:latin typeface="Arial"/>
              </a:rPr>
              <a:t>d</a:t>
            </a:r>
            <a:r>
              <a:rPr b="0" lang="en-IE" sz="4400" spc="-1" strike="noStrike">
                <a:latin typeface="Arial"/>
              </a:rPr>
              <a:t>i</a:t>
            </a:r>
            <a:r>
              <a:rPr b="0" lang="en-IE" sz="4400" spc="-1" strike="noStrike">
                <a:latin typeface="Arial"/>
              </a:rPr>
              <a:t>t</a:t>
            </a:r>
            <a:r>
              <a:rPr b="0" lang="en-IE" sz="4400" spc="-1" strike="noStrike">
                <a:latin typeface="Arial"/>
              </a:rPr>
              <a:t> </a:t>
            </a:r>
            <a:r>
              <a:rPr b="0" lang="en-IE" sz="4400" spc="-1" strike="noStrike">
                <a:latin typeface="Arial"/>
              </a:rPr>
              <a:t>t</a:t>
            </a:r>
            <a:r>
              <a:rPr b="0" lang="en-IE" sz="4400" spc="-1" strike="noStrike">
                <a:latin typeface="Arial"/>
              </a:rPr>
              <a:t>h</a:t>
            </a:r>
            <a:r>
              <a:rPr b="0" lang="en-IE" sz="4400" spc="-1" strike="noStrike">
                <a:latin typeface="Arial"/>
              </a:rPr>
              <a:t>e</a:t>
            </a:r>
            <a:r>
              <a:rPr b="0" lang="en-IE" sz="4400" spc="-1" strike="noStrike">
                <a:latin typeface="Arial"/>
              </a:rPr>
              <a:t> </a:t>
            </a:r>
            <a:r>
              <a:rPr b="0" lang="en-IE" sz="4400" spc="-1" strike="noStrike">
                <a:latin typeface="Arial"/>
              </a:rPr>
              <a:t>t</a:t>
            </a:r>
            <a:r>
              <a:rPr b="0" lang="en-IE" sz="4400" spc="-1" strike="noStrike">
                <a:latin typeface="Arial"/>
              </a:rPr>
              <a:t>i</a:t>
            </a:r>
            <a:r>
              <a:rPr b="0" lang="en-IE" sz="4400" spc="-1" strike="noStrike">
                <a:latin typeface="Arial"/>
              </a:rPr>
              <a:t>t</a:t>
            </a:r>
            <a:r>
              <a:rPr b="0" lang="en-IE" sz="4400" spc="-1" strike="noStrike">
                <a:latin typeface="Arial"/>
              </a:rPr>
              <a:t>l</a:t>
            </a:r>
            <a:r>
              <a:rPr b="0" lang="en-IE" sz="4400" spc="-1" strike="noStrike">
                <a:latin typeface="Arial"/>
              </a:rPr>
              <a:t>e</a:t>
            </a:r>
            <a:r>
              <a:rPr b="0" lang="en-IE" sz="4400" spc="-1" strike="noStrike">
                <a:latin typeface="Arial"/>
              </a:rPr>
              <a:t> </a:t>
            </a:r>
            <a:r>
              <a:rPr b="0" lang="en-IE" sz="4400" spc="-1" strike="noStrike">
                <a:latin typeface="Arial"/>
              </a:rPr>
              <a:t>t</a:t>
            </a:r>
            <a:r>
              <a:rPr b="0" lang="en-IE" sz="4400" spc="-1" strike="noStrike">
                <a:latin typeface="Arial"/>
              </a:rPr>
              <a:t>e</a:t>
            </a:r>
            <a:r>
              <a:rPr b="0" lang="en-IE" sz="4400" spc="-1" strike="noStrike">
                <a:latin typeface="Arial"/>
              </a:rPr>
              <a:t>x</a:t>
            </a:r>
            <a:r>
              <a:rPr b="0" lang="en-IE" sz="4400" spc="-1" strike="noStrike">
                <a:latin typeface="Arial"/>
              </a:rPr>
              <a:t>t</a:t>
            </a:r>
            <a:r>
              <a:rPr b="0" lang="en-IE" sz="4400" spc="-1" strike="noStrike">
                <a:latin typeface="Arial"/>
              </a:rPr>
              <a:t> </a:t>
            </a:r>
            <a:r>
              <a:rPr b="0" lang="en-IE" sz="4400" spc="-1" strike="noStrike">
                <a:latin typeface="Arial"/>
              </a:rPr>
              <a:t>f</a:t>
            </a:r>
            <a:r>
              <a:rPr b="0" lang="en-IE" sz="4400" spc="-1" strike="noStrike">
                <a:latin typeface="Arial"/>
              </a:rPr>
              <a:t>o</a:t>
            </a:r>
            <a:r>
              <a:rPr b="0" lang="en-IE" sz="4400" spc="-1" strike="noStrike">
                <a:latin typeface="Arial"/>
              </a:rPr>
              <a:t>r</a:t>
            </a:r>
            <a:r>
              <a:rPr b="0" lang="en-IE" sz="4400" spc="-1" strike="noStrike">
                <a:latin typeface="Arial"/>
              </a:rPr>
              <a:t>m</a:t>
            </a:r>
            <a:r>
              <a:rPr b="0" lang="en-IE" sz="4400" spc="-1" strike="noStrike">
                <a:latin typeface="Arial"/>
              </a:rPr>
              <a:t>a</a:t>
            </a:r>
            <a:r>
              <a:rPr b="0" lang="en-IE" sz="4400" spc="-1" strike="noStrike">
                <a:latin typeface="Arial"/>
              </a:rPr>
              <a:t>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Click to edit the outline text format</a:t>
            </a:r>
            <a:endParaRPr b="0" lang="en-I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800" spc="-1" strike="noStrike">
                <a:latin typeface="Arial"/>
              </a:rPr>
              <a:t>Second Outline Level</a:t>
            </a:r>
            <a:endParaRPr b="0" lang="en-I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400" spc="-1" strike="noStrike">
                <a:latin typeface="Arial"/>
              </a:rPr>
              <a:t>Third Outline Level</a:t>
            </a:r>
            <a:endParaRPr b="0" lang="en-I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000" spc="-1" strike="noStrike">
                <a:latin typeface="Arial"/>
              </a:rPr>
              <a:t>Fourth Outline Level</a:t>
            </a:r>
            <a:endParaRPr b="0" lang="en-I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Fifth Outline Level</a:t>
            </a:r>
            <a:endParaRPr b="0" lang="en-I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Sixth Outline Level</a:t>
            </a:r>
            <a:endParaRPr b="0" lang="en-I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Seventh Outline Level</a:t>
            </a:r>
            <a:endParaRPr b="0" lang="en-I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E" sz="4400" spc="-1" strike="noStrike">
                <a:latin typeface="Arial"/>
              </a:rPr>
              <a:t>Click to </a:t>
            </a:r>
            <a:r>
              <a:rPr b="0" lang="en-IE" sz="4400" spc="-1" strike="noStrike">
                <a:latin typeface="Arial"/>
              </a:rPr>
              <a:t>edit the </a:t>
            </a:r>
            <a:r>
              <a:rPr b="0" lang="en-IE" sz="4400" spc="-1" strike="noStrike">
                <a:latin typeface="Arial"/>
              </a:rPr>
              <a:t>title text </a:t>
            </a:r>
            <a:r>
              <a:rPr b="0" lang="en-IE" sz="4400" spc="-1" strike="noStrike">
                <a:latin typeface="Arial"/>
              </a:rPr>
              <a:t>format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Click to edit the </a:t>
            </a:r>
            <a:r>
              <a:rPr b="0" lang="en-IE" sz="3200" spc="-1" strike="noStrike">
                <a:latin typeface="Arial"/>
              </a:rPr>
              <a:t>outline text format</a:t>
            </a:r>
            <a:endParaRPr b="0" lang="en-I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800" spc="-1" strike="noStrike">
                <a:latin typeface="Arial"/>
              </a:rPr>
              <a:t>Second Outline </a:t>
            </a:r>
            <a:r>
              <a:rPr b="0" lang="en-IE" sz="2800" spc="-1" strike="noStrike">
                <a:latin typeface="Arial"/>
              </a:rPr>
              <a:t>Level</a:t>
            </a:r>
            <a:endParaRPr b="0" lang="en-I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400" spc="-1" strike="noStrike">
                <a:latin typeface="Arial"/>
              </a:rPr>
              <a:t>Third Outline Level</a:t>
            </a:r>
            <a:endParaRPr b="0" lang="en-I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000" spc="-1" strike="noStrike">
                <a:latin typeface="Arial"/>
              </a:rPr>
              <a:t>Fourth Outline </a:t>
            </a:r>
            <a:r>
              <a:rPr b="0" lang="en-IE" sz="2000" spc="-1" strike="noStrike">
                <a:latin typeface="Arial"/>
              </a:rPr>
              <a:t>Level</a:t>
            </a:r>
            <a:endParaRPr b="0" lang="en-I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Fifth Outline </a:t>
            </a:r>
            <a:r>
              <a:rPr b="0" lang="en-IE" sz="2000" spc="-1" strike="noStrike">
                <a:latin typeface="Arial"/>
              </a:rPr>
              <a:t>Level</a:t>
            </a:r>
            <a:endParaRPr b="0" lang="en-I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Sixth </a:t>
            </a:r>
            <a:r>
              <a:rPr b="0" lang="en-IE" sz="2000" spc="-1" strike="noStrike">
                <a:latin typeface="Arial"/>
              </a:rPr>
              <a:t>Outline </a:t>
            </a:r>
            <a:r>
              <a:rPr b="0" lang="en-IE" sz="2000" spc="-1" strike="noStrike">
                <a:latin typeface="Arial"/>
              </a:rPr>
              <a:t>Level</a:t>
            </a:r>
            <a:endParaRPr b="0" lang="en-I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Sevent</a:t>
            </a:r>
            <a:r>
              <a:rPr b="0" lang="en-IE" sz="2000" spc="-1" strike="noStrike">
                <a:latin typeface="Arial"/>
              </a:rPr>
              <a:t>h </a:t>
            </a:r>
            <a:r>
              <a:rPr b="0" lang="en-IE" sz="2000" spc="-1" strike="noStrike">
                <a:latin typeface="Arial"/>
              </a:rPr>
              <a:t>Outline </a:t>
            </a:r>
            <a:r>
              <a:rPr b="0" lang="en-IE" sz="2000" spc="-1" strike="noStrike">
                <a:latin typeface="Arial"/>
              </a:rPr>
              <a:t>Level</a:t>
            </a:r>
            <a:endParaRPr b="0" lang="en-I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E" sz="4400" spc="-1" strike="noStrike">
                <a:latin typeface="Arial"/>
              </a:rPr>
              <a:t>Click to </a:t>
            </a:r>
            <a:r>
              <a:rPr b="0" lang="en-IE" sz="4400" spc="-1" strike="noStrike">
                <a:latin typeface="Arial"/>
              </a:rPr>
              <a:t>edit the </a:t>
            </a:r>
            <a:r>
              <a:rPr b="0" lang="en-IE" sz="4400" spc="-1" strike="noStrike">
                <a:latin typeface="Arial"/>
              </a:rPr>
              <a:t>title text </a:t>
            </a:r>
            <a:r>
              <a:rPr b="0" lang="en-IE" sz="4400" spc="-1" strike="noStrike">
                <a:latin typeface="Arial"/>
              </a:rPr>
              <a:t>format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Click to edit the outline text format</a:t>
            </a:r>
            <a:endParaRPr b="0" lang="en-I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800" spc="-1" strike="noStrike">
                <a:latin typeface="Arial"/>
              </a:rPr>
              <a:t>Second Outline Level</a:t>
            </a:r>
            <a:endParaRPr b="0" lang="en-I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400" spc="-1" strike="noStrike">
                <a:latin typeface="Arial"/>
              </a:rPr>
              <a:t>Third Outline Level</a:t>
            </a:r>
            <a:endParaRPr b="0" lang="en-I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000" spc="-1" strike="noStrike">
                <a:latin typeface="Arial"/>
              </a:rPr>
              <a:t>Fourth Outline Level</a:t>
            </a:r>
            <a:endParaRPr b="0" lang="en-I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Fifth Outline Level</a:t>
            </a:r>
            <a:endParaRPr b="0" lang="en-I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Sixth Outline Level</a:t>
            </a:r>
            <a:endParaRPr b="0" lang="en-I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Seventh Outline Level</a:t>
            </a:r>
            <a:endParaRPr b="0" lang="en-I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E" sz="4400" spc="-1" strike="noStrike">
                <a:latin typeface="Arial"/>
              </a:rPr>
              <a:t>Click to edit the title text format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Click to edit the outline text format</a:t>
            </a:r>
            <a:endParaRPr b="0" lang="en-I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800" spc="-1" strike="noStrike">
                <a:latin typeface="Arial"/>
              </a:rPr>
              <a:t>Second Outline Level</a:t>
            </a:r>
            <a:endParaRPr b="0" lang="en-I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400" spc="-1" strike="noStrike">
                <a:latin typeface="Arial"/>
              </a:rPr>
              <a:t>Third Outline Level</a:t>
            </a:r>
            <a:endParaRPr b="0" lang="en-I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000" spc="-1" strike="noStrike">
                <a:latin typeface="Arial"/>
              </a:rPr>
              <a:t>Fourth Outline Level</a:t>
            </a:r>
            <a:endParaRPr b="0" lang="en-I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Fifth Outline Level</a:t>
            </a:r>
            <a:endParaRPr b="0" lang="en-I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Sixth Outline Level</a:t>
            </a:r>
            <a:endParaRPr b="0" lang="en-I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Seventh Outline Level</a:t>
            </a:r>
            <a:endParaRPr b="0" lang="en-I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IE" sz="1800" spc="-1" strike="noStrike">
                <a:latin typeface="Arial"/>
              </a:rPr>
              <a:t>C</a:t>
            </a:r>
            <a:r>
              <a:rPr b="0" lang="en-IE" sz="1800" spc="-1" strike="noStrike">
                <a:latin typeface="Arial"/>
              </a:rPr>
              <a:t>l</a:t>
            </a:r>
            <a:r>
              <a:rPr b="0" lang="en-IE" sz="1800" spc="-1" strike="noStrike">
                <a:latin typeface="Arial"/>
              </a:rPr>
              <a:t>i</a:t>
            </a:r>
            <a:r>
              <a:rPr b="0" lang="en-IE" sz="1800" spc="-1" strike="noStrike">
                <a:latin typeface="Arial"/>
              </a:rPr>
              <a:t>c</a:t>
            </a:r>
            <a:r>
              <a:rPr b="0" lang="en-IE" sz="1800" spc="-1" strike="noStrike">
                <a:latin typeface="Arial"/>
              </a:rPr>
              <a:t>k</a:t>
            </a:r>
            <a:r>
              <a:rPr b="0" lang="en-IE" sz="1800" spc="-1" strike="noStrike">
                <a:latin typeface="Arial"/>
              </a:rPr>
              <a:t> </a:t>
            </a:r>
            <a:r>
              <a:rPr b="0" lang="en-IE" sz="1800" spc="-1" strike="noStrike">
                <a:latin typeface="Arial"/>
              </a:rPr>
              <a:t>t</a:t>
            </a:r>
            <a:r>
              <a:rPr b="0" lang="en-IE" sz="1800" spc="-1" strike="noStrike">
                <a:latin typeface="Arial"/>
              </a:rPr>
              <a:t>o</a:t>
            </a:r>
            <a:r>
              <a:rPr b="0" lang="en-IE" sz="1800" spc="-1" strike="noStrike">
                <a:latin typeface="Arial"/>
              </a:rPr>
              <a:t> </a:t>
            </a:r>
            <a:r>
              <a:rPr b="0" lang="en-IE" sz="1800" spc="-1" strike="noStrike">
                <a:latin typeface="Arial"/>
              </a:rPr>
              <a:t>e</a:t>
            </a:r>
            <a:r>
              <a:rPr b="0" lang="en-IE" sz="1800" spc="-1" strike="noStrike">
                <a:latin typeface="Arial"/>
              </a:rPr>
              <a:t>d</a:t>
            </a:r>
            <a:r>
              <a:rPr b="0" lang="en-IE" sz="1800" spc="-1" strike="noStrike">
                <a:latin typeface="Arial"/>
              </a:rPr>
              <a:t>i</a:t>
            </a:r>
            <a:r>
              <a:rPr b="0" lang="en-IE" sz="1800" spc="-1" strike="noStrike">
                <a:latin typeface="Arial"/>
              </a:rPr>
              <a:t>t</a:t>
            </a:r>
            <a:r>
              <a:rPr b="0" lang="en-IE" sz="1800" spc="-1" strike="noStrike">
                <a:latin typeface="Arial"/>
              </a:rPr>
              <a:t> </a:t>
            </a:r>
            <a:r>
              <a:rPr b="0" lang="en-IE" sz="1800" spc="-1" strike="noStrike">
                <a:latin typeface="Arial"/>
              </a:rPr>
              <a:t>t</a:t>
            </a:r>
            <a:r>
              <a:rPr b="0" lang="en-IE" sz="1800" spc="-1" strike="noStrike">
                <a:latin typeface="Arial"/>
              </a:rPr>
              <a:t>h</a:t>
            </a:r>
            <a:r>
              <a:rPr b="0" lang="en-IE" sz="1800" spc="-1" strike="noStrike">
                <a:latin typeface="Arial"/>
              </a:rPr>
              <a:t>e</a:t>
            </a:r>
            <a:r>
              <a:rPr b="0" lang="en-IE" sz="1800" spc="-1" strike="noStrike">
                <a:latin typeface="Arial"/>
              </a:rPr>
              <a:t> </a:t>
            </a:r>
            <a:r>
              <a:rPr b="0" lang="en-IE" sz="1800" spc="-1" strike="noStrike">
                <a:latin typeface="Arial"/>
              </a:rPr>
              <a:t>t</a:t>
            </a:r>
            <a:r>
              <a:rPr b="0" lang="en-IE" sz="1800" spc="-1" strike="noStrike">
                <a:latin typeface="Arial"/>
              </a:rPr>
              <a:t>i</a:t>
            </a:r>
            <a:r>
              <a:rPr b="0" lang="en-IE" sz="1800" spc="-1" strike="noStrike">
                <a:latin typeface="Arial"/>
              </a:rPr>
              <a:t>t</a:t>
            </a:r>
            <a:r>
              <a:rPr b="0" lang="en-IE" sz="1800" spc="-1" strike="noStrike">
                <a:latin typeface="Arial"/>
              </a:rPr>
              <a:t>l</a:t>
            </a:r>
            <a:r>
              <a:rPr b="0" lang="en-IE" sz="1800" spc="-1" strike="noStrike">
                <a:latin typeface="Arial"/>
              </a:rPr>
              <a:t>e</a:t>
            </a:r>
            <a:r>
              <a:rPr b="0" lang="en-IE" sz="1800" spc="-1" strike="noStrike">
                <a:latin typeface="Arial"/>
              </a:rPr>
              <a:t> </a:t>
            </a:r>
            <a:r>
              <a:rPr b="0" lang="en-IE" sz="1800" spc="-1" strike="noStrike">
                <a:latin typeface="Arial"/>
              </a:rPr>
              <a:t>t</a:t>
            </a:r>
            <a:r>
              <a:rPr b="0" lang="en-IE" sz="1800" spc="-1" strike="noStrike">
                <a:latin typeface="Arial"/>
              </a:rPr>
              <a:t>e</a:t>
            </a:r>
            <a:r>
              <a:rPr b="0" lang="en-IE" sz="1800" spc="-1" strike="noStrike">
                <a:latin typeface="Arial"/>
              </a:rPr>
              <a:t>x</a:t>
            </a:r>
            <a:r>
              <a:rPr b="0" lang="en-IE" sz="1800" spc="-1" strike="noStrike">
                <a:latin typeface="Arial"/>
              </a:rPr>
              <a:t>t</a:t>
            </a:r>
            <a:r>
              <a:rPr b="0" lang="en-IE" sz="1800" spc="-1" strike="noStrike">
                <a:latin typeface="Arial"/>
              </a:rPr>
              <a:t> </a:t>
            </a:r>
            <a:r>
              <a:rPr b="0" lang="en-IE" sz="1800" spc="-1" strike="noStrike">
                <a:latin typeface="Arial"/>
              </a:rPr>
              <a:t>f</a:t>
            </a:r>
            <a:r>
              <a:rPr b="0" lang="en-IE" sz="1800" spc="-1" strike="noStrike">
                <a:latin typeface="Arial"/>
              </a:rPr>
              <a:t>o</a:t>
            </a:r>
            <a:r>
              <a:rPr b="0" lang="en-IE" sz="1800" spc="-1" strike="noStrike">
                <a:latin typeface="Arial"/>
              </a:rPr>
              <a:t>r</a:t>
            </a:r>
            <a:r>
              <a:rPr b="0" lang="en-IE" sz="1800" spc="-1" strike="noStrike">
                <a:latin typeface="Arial"/>
              </a:rPr>
              <a:t>m</a:t>
            </a:r>
            <a:r>
              <a:rPr b="0" lang="en-IE" sz="1800" spc="-1" strike="noStrike">
                <a:latin typeface="Arial"/>
              </a:rPr>
              <a:t>a</a:t>
            </a:r>
            <a:r>
              <a:rPr b="0" lang="en-IE" sz="1800" spc="-1" strike="noStrike">
                <a:latin typeface="Arial"/>
              </a:rPr>
              <a:t>t</a:t>
            </a:r>
            <a:endParaRPr b="0" lang="en-IE" sz="18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Click to edit the outline text format</a:t>
            </a:r>
            <a:endParaRPr b="0" lang="en-IE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1800" spc="-1" strike="noStrike">
                <a:latin typeface="Arial"/>
              </a:rPr>
              <a:t>Second Outline Level</a:t>
            </a:r>
            <a:endParaRPr b="0" lang="en-IE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Third Outline Level</a:t>
            </a:r>
            <a:endParaRPr b="0" lang="en-IE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1800" spc="-1" strike="noStrike">
                <a:latin typeface="Arial"/>
              </a:rPr>
              <a:t>Fourth Outline Level</a:t>
            </a:r>
            <a:endParaRPr b="0" lang="en-IE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Fifth Outline Level</a:t>
            </a:r>
            <a:endParaRPr b="0" lang="en-IE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Sixth Outline Level</a:t>
            </a:r>
            <a:endParaRPr b="0" lang="en-IE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Seventh Outline Level</a:t>
            </a:r>
            <a:endParaRPr b="0" lang="en-IE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IE" sz="1800" spc="-1" strike="noStrike">
                <a:latin typeface="Arial"/>
              </a:rPr>
              <a:t>Click to edit the title text format</a:t>
            </a:r>
            <a:endParaRPr b="0" lang="en-IE" sz="1800" spc="-1" strike="noStrike"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Click to edit the outline text format</a:t>
            </a:r>
            <a:endParaRPr b="0" lang="en-IE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1800" spc="-1" strike="noStrike">
                <a:latin typeface="Arial"/>
              </a:rPr>
              <a:t>Second Outline Level</a:t>
            </a:r>
            <a:endParaRPr b="0" lang="en-IE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Third Outline Level</a:t>
            </a:r>
            <a:endParaRPr b="0" lang="en-IE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1800" spc="-1" strike="noStrike">
                <a:latin typeface="Arial"/>
              </a:rPr>
              <a:t>Fourth Outline Level</a:t>
            </a:r>
            <a:endParaRPr b="0" lang="en-IE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Fifth Outline Level</a:t>
            </a:r>
            <a:endParaRPr b="0" lang="en-IE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Sixth Outline Level</a:t>
            </a:r>
            <a:endParaRPr b="0" lang="en-IE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Seventh Outline Level</a:t>
            </a:r>
            <a:endParaRPr b="0" lang="en-IE" sz="1800" spc="-1" strike="noStrike"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Click to edit the outline text format</a:t>
            </a:r>
            <a:endParaRPr b="0" lang="en-IE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1800" spc="-1" strike="noStrike">
                <a:latin typeface="Arial"/>
              </a:rPr>
              <a:t>Second Outline Level</a:t>
            </a:r>
            <a:endParaRPr b="0" lang="en-IE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Third Outline Level</a:t>
            </a:r>
            <a:endParaRPr b="0" lang="en-IE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1800" spc="-1" strike="noStrike">
                <a:latin typeface="Arial"/>
              </a:rPr>
              <a:t>Fourth Outline Level</a:t>
            </a:r>
            <a:endParaRPr b="0" lang="en-IE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Fifth Outline </a:t>
            </a:r>
            <a:r>
              <a:rPr b="0" lang="en-IE" sz="1800" spc="-1" strike="noStrike">
                <a:latin typeface="Arial"/>
              </a:rPr>
              <a:t>Level</a:t>
            </a:r>
            <a:endParaRPr b="0" lang="en-IE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Sixth Outline </a:t>
            </a:r>
            <a:r>
              <a:rPr b="0" lang="en-IE" sz="1800" spc="-1" strike="noStrike">
                <a:latin typeface="Arial"/>
              </a:rPr>
              <a:t>Level</a:t>
            </a:r>
            <a:endParaRPr b="0" lang="en-IE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Seventh </a:t>
            </a:r>
            <a:r>
              <a:rPr b="0" lang="en-IE" sz="1800" spc="-1" strike="noStrike">
                <a:latin typeface="Arial"/>
              </a:rPr>
              <a:t>Outline </a:t>
            </a:r>
            <a:r>
              <a:rPr b="0" lang="en-IE" sz="1800" spc="-1" strike="noStrike">
                <a:latin typeface="Arial"/>
              </a:rPr>
              <a:t>Level</a:t>
            </a:r>
            <a:endParaRPr b="0" lang="en-IE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E" sz="4400" spc="-1" strike="noStrike">
                <a:latin typeface="Arial"/>
              </a:rPr>
              <a:t>Click to edit </a:t>
            </a:r>
            <a:r>
              <a:rPr b="0" lang="en-IE" sz="4400" spc="-1" strike="noStrike">
                <a:latin typeface="Arial"/>
              </a:rPr>
              <a:t>the title text </a:t>
            </a:r>
            <a:r>
              <a:rPr b="0" lang="en-IE" sz="4400" spc="-1" strike="noStrike">
                <a:latin typeface="Arial"/>
              </a:rPr>
              <a:t>format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Click to edit the outline text format</a:t>
            </a:r>
            <a:endParaRPr b="0" lang="en-I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800" spc="-1" strike="noStrike">
                <a:latin typeface="Arial"/>
              </a:rPr>
              <a:t>Second Outline Level</a:t>
            </a:r>
            <a:endParaRPr b="0" lang="en-I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400" spc="-1" strike="noStrike">
                <a:latin typeface="Arial"/>
              </a:rPr>
              <a:t>Third Outline Level</a:t>
            </a:r>
            <a:endParaRPr b="0" lang="en-I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000" spc="-1" strike="noStrike">
                <a:latin typeface="Arial"/>
              </a:rPr>
              <a:t>Fourth Outline Level</a:t>
            </a:r>
            <a:endParaRPr b="0" lang="en-I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Fifth Outline Level</a:t>
            </a:r>
            <a:endParaRPr b="0" lang="en-I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Sixth Outline Level</a:t>
            </a:r>
            <a:endParaRPr b="0" lang="en-I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Seventh Outline Level</a:t>
            </a:r>
            <a:endParaRPr b="0" lang="en-I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" Target="slide12.xml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88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6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6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6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slideLayout" Target="../slideLayouts/slideLayout6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6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" Target="slide1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88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6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6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97.xml"/><Relationship Id="rId4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97.xml"/><Relationship Id="rId4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97.xml"/><Relationship Id="rId5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88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88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88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6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slideLayout" Target="../slideLayouts/slideLayout88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emf"/><Relationship Id="rId3" Type="http://schemas.openxmlformats.org/officeDocument/2006/relationships/slideLayout" Target="../slideLayouts/slideLayout97.xml"/><Relationship Id="rId4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slideLayout" Target="../slideLayouts/slideLayout6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slideLayout" Target="../slideLayouts/slideLayout6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6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slideLayout" Target="../slideLayouts/slideLayout6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slideLayout" Target="../slideLayouts/slideLayout6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slideLayout" Target="../slideLayouts/slideLayout6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slideLayout" Target="../slideLayouts/slideLayout6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6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slideLayout" Target="../slideLayouts/slideLayout6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6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slideLayout" Target="../slideLayouts/slideLayout6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slideLayout" Target="../slideLayouts/slideLayout6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1.png"/><Relationship Id="rId3" Type="http://schemas.openxmlformats.org/officeDocument/2006/relationships/slideLayout" Target="../slideLayouts/slideLayout6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slideLayout" Target="../slideLayouts/slideLayout6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slideLayout" Target="../slideLayouts/slideLayout6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image" Target="../media/image101.png"/><Relationship Id="rId3" Type="http://schemas.openxmlformats.org/officeDocument/2006/relationships/slideLayout" Target="../slideLayouts/slideLayout6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image" Target="../media/image103.png"/><Relationship Id="rId3" Type="http://schemas.openxmlformats.org/officeDocument/2006/relationships/slideLayout" Target="../slideLayouts/slideLayout6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slideLayout" Target="../slideLayouts/slideLayout6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107.png"/><Relationship Id="rId2" Type="http://schemas.openxmlformats.org/officeDocument/2006/relationships/slideLayout" Target="../slideLayouts/slideLayout6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image" Target="../media/image109.png"/><Relationship Id="rId3" Type="http://schemas.openxmlformats.org/officeDocument/2006/relationships/slideLayout" Target="../slideLayouts/slideLayout6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image" Target="../media/image111.png"/><Relationship Id="rId3" Type="http://schemas.openxmlformats.org/officeDocument/2006/relationships/slideLayout" Target="../slideLayouts/slideLayout6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112.png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slideLayout" Target="../slideLayouts/slideLayout6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49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117.png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slideLayout" Target="../slideLayouts/slideLayout6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122.png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slideLayout" Target="../slideLayouts/slideLayout97.xml"/><Relationship Id="rId8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" Target="slide1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8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"/>
          <p:cNvSpPr/>
          <p:nvPr/>
        </p:nvSpPr>
        <p:spPr>
          <a:xfrm>
            <a:off x="0" y="-1368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40" name="" descr=""/>
          <p:cNvPicPr/>
          <p:nvPr/>
        </p:nvPicPr>
        <p:blipFill>
          <a:blip r:embed="rId1"/>
          <a:stretch/>
        </p:blipFill>
        <p:spPr>
          <a:xfrm>
            <a:off x="60120" y="-32400"/>
            <a:ext cx="534240" cy="73584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  <p:sp>
        <p:nvSpPr>
          <p:cNvPr id="541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GSE15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2558 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Dotplot</a:t>
            </a:r>
            <a:endParaRPr b="0" lang="en-IE" sz="4400" spc="-1" strike="noStrike">
              <a:latin typeface="Arial"/>
            </a:endParaRPr>
          </a:p>
        </p:txBody>
      </p:sp>
      <p:pic>
        <p:nvPicPr>
          <p:cNvPr id="542" name="Picture 492" descr="">
            <a:hlinkClick r:id="rId2" action="ppaction://hlinksldjump"/>
          </p:cNvPr>
          <p:cNvPicPr/>
          <p:nvPr/>
        </p:nvPicPr>
        <p:blipFill>
          <a:blip r:embed="rId3"/>
          <a:stretch/>
        </p:blipFill>
        <p:spPr>
          <a:xfrm>
            <a:off x="720000" y="1440000"/>
            <a:ext cx="11519280" cy="5281200"/>
          </a:xfrm>
          <a:prstGeom prst="rect">
            <a:avLst/>
          </a:prstGeom>
          <a:ln w="0">
            <a:noFill/>
          </a:ln>
        </p:spPr>
      </p:pic>
      <p:sp>
        <p:nvSpPr>
          <p:cNvPr id="543" name="Rectangle 1"/>
          <p:cNvSpPr/>
          <p:nvPr/>
        </p:nvSpPr>
        <p:spPr>
          <a:xfrm>
            <a:off x="1080000" y="2716560"/>
            <a:ext cx="6136560" cy="336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" dur="indefinite" restart="never" nodeType="tmRoot">
          <p:childTnLst>
            <p:seq>
              <p:cTn id="9" dur="indefinite" nodeType="mainSeq">
                <p:childTnLst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4"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"/>
          <p:cNvSpPr/>
          <p:nvPr/>
        </p:nvSpPr>
        <p:spPr>
          <a:xfrm>
            <a:off x="0" y="-4968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45" name="" descr=""/>
          <p:cNvPicPr/>
          <p:nvPr/>
        </p:nvPicPr>
        <p:blipFill>
          <a:blip r:embed="rId1"/>
          <a:stretch/>
        </p:blipFill>
        <p:spPr>
          <a:xfrm>
            <a:off x="60120" y="-32400"/>
            <a:ext cx="534240" cy="73584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  <p:pic>
        <p:nvPicPr>
          <p:cNvPr id="546" name="Picture 493" descr=""/>
          <p:cNvPicPr/>
          <p:nvPr/>
        </p:nvPicPr>
        <p:blipFill>
          <a:blip r:embed="rId2"/>
          <a:stretch/>
        </p:blipFill>
        <p:spPr>
          <a:xfrm>
            <a:off x="609120" y="1306080"/>
            <a:ext cx="10971720" cy="4254120"/>
          </a:xfrm>
          <a:prstGeom prst="rect">
            <a:avLst/>
          </a:prstGeom>
          <a:ln w="0">
            <a:noFill/>
          </a:ln>
        </p:spPr>
      </p:pic>
      <p:sp>
        <p:nvSpPr>
          <p:cNvPr id="547" name="TextBox 496"/>
          <p:cNvSpPr/>
          <p:nvPr/>
        </p:nvSpPr>
        <p:spPr>
          <a:xfrm>
            <a:off x="609840" y="273240"/>
            <a:ext cx="10971720" cy="114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GSE157585 Dotplot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548" name="Rectangle 1"/>
          <p:cNvSpPr/>
          <p:nvPr/>
        </p:nvSpPr>
        <p:spPr>
          <a:xfrm>
            <a:off x="692280" y="1615680"/>
            <a:ext cx="6852960" cy="336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9" name="Rectangle 2"/>
          <p:cNvSpPr/>
          <p:nvPr/>
        </p:nvSpPr>
        <p:spPr>
          <a:xfrm>
            <a:off x="2725560" y="2648520"/>
            <a:ext cx="4819680" cy="1035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>
                <p:childTnLst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1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6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"/>
          <p:cNvSpPr/>
          <p:nvPr/>
        </p:nvSpPr>
        <p:spPr>
          <a:xfrm>
            <a:off x="0" y="-1368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51" name="" descr=""/>
          <p:cNvPicPr/>
          <p:nvPr/>
        </p:nvPicPr>
        <p:blipFill>
          <a:blip r:embed="rId1"/>
          <a:stretch/>
        </p:blipFill>
        <p:spPr>
          <a:xfrm>
            <a:off x="60120" y="3600"/>
            <a:ext cx="534240" cy="73584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  <p:pic>
        <p:nvPicPr>
          <p:cNvPr id="552" name="Picture 497" descr=""/>
          <p:cNvPicPr/>
          <p:nvPr/>
        </p:nvPicPr>
        <p:blipFill>
          <a:blip r:embed="rId2"/>
          <a:stretch/>
        </p:blipFill>
        <p:spPr>
          <a:xfrm>
            <a:off x="609120" y="1405800"/>
            <a:ext cx="10971720" cy="3935880"/>
          </a:xfrm>
          <a:prstGeom prst="rect">
            <a:avLst/>
          </a:prstGeom>
          <a:ln w="0">
            <a:noFill/>
          </a:ln>
        </p:spPr>
      </p:pic>
      <p:sp>
        <p:nvSpPr>
          <p:cNvPr id="553" name="TextBox 499"/>
          <p:cNvSpPr/>
          <p:nvPr/>
        </p:nvSpPr>
        <p:spPr>
          <a:xfrm>
            <a:off x="610200" y="273240"/>
            <a:ext cx="10971720" cy="114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GSE157585 Dotplot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554" name="Rectangle 1"/>
          <p:cNvSpPr/>
          <p:nvPr/>
        </p:nvSpPr>
        <p:spPr>
          <a:xfrm>
            <a:off x="2281680" y="1704600"/>
            <a:ext cx="5095080" cy="336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>
                <p:childTnLst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3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"/>
          <p:cNvSpPr/>
          <p:nvPr/>
        </p:nvSpPr>
        <p:spPr>
          <a:xfrm>
            <a:off x="0" y="-1368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56" name="" descr=""/>
          <p:cNvPicPr/>
          <p:nvPr/>
        </p:nvPicPr>
        <p:blipFill>
          <a:blip r:embed="rId1"/>
          <a:stretch/>
        </p:blipFill>
        <p:spPr>
          <a:xfrm>
            <a:off x="60120" y="3600"/>
            <a:ext cx="534240" cy="73584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  <p:pic>
        <p:nvPicPr>
          <p:cNvPr id="557" name="Picture 500" descr=""/>
          <p:cNvPicPr/>
          <p:nvPr/>
        </p:nvPicPr>
        <p:blipFill>
          <a:blip r:embed="rId2"/>
          <a:stretch/>
        </p:blipFill>
        <p:spPr>
          <a:xfrm>
            <a:off x="609120" y="1306080"/>
            <a:ext cx="10971720" cy="4254120"/>
          </a:xfrm>
          <a:prstGeom prst="rect">
            <a:avLst/>
          </a:prstGeom>
          <a:ln w="0">
            <a:noFill/>
          </a:ln>
        </p:spPr>
      </p:pic>
      <p:sp>
        <p:nvSpPr>
          <p:cNvPr id="558" name="TextBox 503"/>
          <p:cNvSpPr/>
          <p:nvPr/>
        </p:nvSpPr>
        <p:spPr>
          <a:xfrm>
            <a:off x="609840" y="273240"/>
            <a:ext cx="10971720" cy="114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GSE164471 Dotplot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559" name="Rectangle 1"/>
          <p:cNvSpPr/>
          <p:nvPr/>
        </p:nvSpPr>
        <p:spPr>
          <a:xfrm>
            <a:off x="3968280" y="1953000"/>
            <a:ext cx="3399480" cy="336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0" name="Rectangle 2"/>
          <p:cNvSpPr/>
          <p:nvPr/>
        </p:nvSpPr>
        <p:spPr>
          <a:xfrm>
            <a:off x="2610000" y="2983320"/>
            <a:ext cx="4819680" cy="664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1" name="Rectangle 3"/>
          <p:cNvSpPr/>
          <p:nvPr/>
        </p:nvSpPr>
        <p:spPr>
          <a:xfrm>
            <a:off x="1959120" y="4341960"/>
            <a:ext cx="5408640" cy="336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4" dur="indefinite" restart="never" nodeType="tmRoot">
          <p:childTnLst>
            <p:seq>
              <p:cTn id="35" dur="indefinite" nodeType="mainSeq">
                <p:childTnLst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0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5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50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"/>
          <p:cNvSpPr/>
          <p:nvPr/>
        </p:nvSpPr>
        <p:spPr>
          <a:xfrm>
            <a:off x="0" y="2232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63" name="" descr=""/>
          <p:cNvPicPr/>
          <p:nvPr/>
        </p:nvPicPr>
        <p:blipFill>
          <a:blip r:embed="rId1"/>
          <a:stretch/>
        </p:blipFill>
        <p:spPr>
          <a:xfrm>
            <a:off x="60120" y="39600"/>
            <a:ext cx="534240" cy="73584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  <p:pic>
        <p:nvPicPr>
          <p:cNvPr id="564" name="Picture 504" descr=""/>
          <p:cNvPicPr/>
          <p:nvPr/>
        </p:nvPicPr>
        <p:blipFill>
          <a:blip r:embed="rId2"/>
          <a:srcRect l="25498" t="0" r="0" b="0"/>
          <a:stretch/>
        </p:blipFill>
        <p:spPr>
          <a:xfrm>
            <a:off x="180000" y="1405800"/>
            <a:ext cx="11575800" cy="3935880"/>
          </a:xfrm>
          <a:prstGeom prst="rect">
            <a:avLst/>
          </a:prstGeom>
          <a:ln w="0">
            <a:noFill/>
          </a:ln>
        </p:spPr>
      </p:pic>
      <p:sp>
        <p:nvSpPr>
          <p:cNvPr id="565" name="Freeform: Shape 505">
            <a:hlinkClick r:id="" action="ppaction://hlinkshowjump?jump=previousslide"/>
          </p:cNvPr>
          <p:cNvSpPr/>
          <p:nvPr/>
        </p:nvSpPr>
        <p:spPr>
          <a:xfrm>
            <a:off x="871200" y="6096240"/>
            <a:ext cx="1087920" cy="43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5400"/>
                </a:moveTo>
                <a:lnTo>
                  <a:pt x="5400" y="5400"/>
                </a:lnTo>
                <a:lnTo>
                  <a:pt x="5400" y="0"/>
                </a:lnTo>
                <a:lnTo>
                  <a:pt x="0" y="10800"/>
                </a:lnTo>
                <a:lnTo>
                  <a:pt x="5400" y="21600"/>
                </a:lnTo>
                <a:lnTo>
                  <a:pt x="5400" y="16200"/>
                </a:lnTo>
                <a:lnTo>
                  <a:pt x="2160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66" name="Picture 506" descr=""/>
          <p:cNvPicPr/>
          <p:nvPr/>
        </p:nvPicPr>
        <p:blipFill>
          <a:blip r:embed="rId3"/>
          <a:srcRect l="0" t="23711" r="87610" b="67135"/>
          <a:stretch/>
        </p:blipFill>
        <p:spPr>
          <a:xfrm>
            <a:off x="-24120" y="2204640"/>
            <a:ext cx="1438920" cy="358920"/>
          </a:xfrm>
          <a:prstGeom prst="rect">
            <a:avLst/>
          </a:prstGeom>
          <a:ln w="0">
            <a:noFill/>
          </a:ln>
        </p:spPr>
      </p:pic>
      <p:pic>
        <p:nvPicPr>
          <p:cNvPr id="567" name="Picture 507" descr=""/>
          <p:cNvPicPr/>
          <p:nvPr/>
        </p:nvPicPr>
        <p:blipFill>
          <a:blip r:embed="rId4"/>
          <a:srcRect l="14138" t="14574" r="74502" b="78009"/>
          <a:stretch/>
        </p:blipFill>
        <p:spPr>
          <a:xfrm>
            <a:off x="-115560" y="1845000"/>
            <a:ext cx="1530360" cy="290880"/>
          </a:xfrm>
          <a:prstGeom prst="rect">
            <a:avLst/>
          </a:prstGeom>
          <a:ln w="0">
            <a:noFill/>
          </a:ln>
        </p:spPr>
      </p:pic>
      <p:pic>
        <p:nvPicPr>
          <p:cNvPr id="568" name="Picture 508" descr=""/>
          <p:cNvPicPr/>
          <p:nvPr/>
        </p:nvPicPr>
        <p:blipFill>
          <a:blip r:embed="rId5"/>
          <a:srcRect l="12802" t="69422" r="74207" b="21417"/>
          <a:stretch/>
        </p:blipFill>
        <p:spPr>
          <a:xfrm>
            <a:off x="0" y="3987000"/>
            <a:ext cx="1749600" cy="358920"/>
          </a:xfrm>
          <a:prstGeom prst="rect">
            <a:avLst/>
          </a:prstGeom>
          <a:ln w="0">
            <a:noFill/>
          </a:ln>
        </p:spPr>
      </p:pic>
      <p:sp>
        <p:nvSpPr>
          <p:cNvPr id="569" name="TextBox 1"/>
          <p:cNvSpPr/>
          <p:nvPr/>
        </p:nvSpPr>
        <p:spPr>
          <a:xfrm>
            <a:off x="609840" y="273240"/>
            <a:ext cx="10971720" cy="114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GSE164471 Dotplot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570" name="Rectangle 2"/>
          <p:cNvSpPr/>
          <p:nvPr/>
        </p:nvSpPr>
        <p:spPr>
          <a:xfrm>
            <a:off x="-24120" y="1985400"/>
            <a:ext cx="7524000" cy="358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1" name="Rectangle 3"/>
          <p:cNvSpPr/>
          <p:nvPr/>
        </p:nvSpPr>
        <p:spPr>
          <a:xfrm>
            <a:off x="3710880" y="4496760"/>
            <a:ext cx="3789000" cy="336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2" name="TextBox 5"/>
          <p:cNvSpPr/>
          <p:nvPr/>
        </p:nvSpPr>
        <p:spPr>
          <a:xfrm>
            <a:off x="4626000" y="4903560"/>
            <a:ext cx="2439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4d5156"/>
                </a:solidFill>
                <a:latin typeface="arial"/>
                <a:ea typeface="DejaVu Sans"/>
              </a:rPr>
              <a:t>galactose to glucose</a:t>
            </a:r>
            <a:endParaRPr b="0" lang="en-I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>
                <p:childTnLst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57"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62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Picture 514" descr=""/>
          <p:cNvPicPr/>
          <p:nvPr/>
        </p:nvPicPr>
        <p:blipFill>
          <a:blip r:embed="rId1"/>
          <a:stretch/>
        </p:blipFill>
        <p:spPr>
          <a:xfrm>
            <a:off x="1044360" y="1187640"/>
            <a:ext cx="10275840" cy="4254120"/>
          </a:xfrm>
          <a:prstGeom prst="rect">
            <a:avLst/>
          </a:prstGeom>
          <a:ln w="0">
            <a:noFill/>
          </a:ln>
        </p:spPr>
      </p:pic>
      <p:sp>
        <p:nvSpPr>
          <p:cNvPr id="574" name="Freeform: Shape 515">
            <a:hlinkClick r:id="" action="ppaction://hlinkshowjump?jump=previousslide"/>
          </p:cNvPr>
          <p:cNvSpPr/>
          <p:nvPr/>
        </p:nvSpPr>
        <p:spPr>
          <a:xfrm>
            <a:off x="870480" y="6095880"/>
            <a:ext cx="1087920" cy="43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5400"/>
                </a:moveTo>
                <a:lnTo>
                  <a:pt x="5400" y="5400"/>
                </a:lnTo>
                <a:lnTo>
                  <a:pt x="5400" y="0"/>
                </a:lnTo>
                <a:lnTo>
                  <a:pt x="0" y="10800"/>
                </a:lnTo>
                <a:lnTo>
                  <a:pt x="5400" y="21600"/>
                </a:lnTo>
                <a:lnTo>
                  <a:pt x="5400" y="16200"/>
                </a:lnTo>
                <a:lnTo>
                  <a:pt x="2160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75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GSE16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4471Do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tplot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576" name="Rectangle 2"/>
          <p:cNvSpPr/>
          <p:nvPr/>
        </p:nvSpPr>
        <p:spPr>
          <a:xfrm>
            <a:off x="2405880" y="1564920"/>
            <a:ext cx="3558240" cy="298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7" name="Rectangle 3"/>
          <p:cNvSpPr/>
          <p:nvPr/>
        </p:nvSpPr>
        <p:spPr>
          <a:xfrm>
            <a:off x="1358280" y="2517840"/>
            <a:ext cx="4605840" cy="358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8" name=""/>
          <p:cNvSpPr/>
          <p:nvPr/>
        </p:nvSpPr>
        <p:spPr>
          <a:xfrm>
            <a:off x="0" y="576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79" name="" descr=""/>
          <p:cNvPicPr/>
          <p:nvPr/>
        </p:nvPicPr>
        <p:blipFill>
          <a:blip r:embed="rId2"/>
          <a:stretch/>
        </p:blipFill>
        <p:spPr>
          <a:xfrm>
            <a:off x="60120" y="23040"/>
            <a:ext cx="534240" cy="73584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" dur="indefinite" restart="never" nodeType="tmRoot">
          <p:childTnLst>
            <p:seq>
              <p:cTn id="68" dur="indefinite" nodeType="mainSeq">
                <p:childTnLst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73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78"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"/>
          <p:cNvSpPr/>
          <p:nvPr/>
        </p:nvSpPr>
        <p:spPr>
          <a:xfrm>
            <a:off x="0" y="576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81" name="Picture 516" descr="">
            <a:hlinkClick r:id="rId1" action="ppaction://hlinksldjump"/>
          </p:cNvPr>
          <p:cNvPicPr/>
          <p:nvPr/>
        </p:nvPicPr>
        <p:blipFill>
          <a:blip r:embed="rId2"/>
          <a:stretch/>
        </p:blipFill>
        <p:spPr>
          <a:xfrm>
            <a:off x="720000" y="1909080"/>
            <a:ext cx="11175480" cy="4739400"/>
          </a:xfrm>
          <a:prstGeom prst="rect">
            <a:avLst/>
          </a:prstGeom>
          <a:ln w="0">
            <a:noFill/>
          </a:ln>
        </p:spPr>
      </p:pic>
      <p:sp>
        <p:nvSpPr>
          <p:cNvPr id="582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GSE164471Dotplot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583" name="Rectangle 1"/>
          <p:cNvSpPr/>
          <p:nvPr/>
        </p:nvSpPr>
        <p:spPr>
          <a:xfrm>
            <a:off x="1080000" y="2287080"/>
            <a:ext cx="5098680" cy="358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84" name="" descr=""/>
          <p:cNvPicPr/>
          <p:nvPr/>
        </p:nvPicPr>
        <p:blipFill>
          <a:blip r:embed="rId3"/>
          <a:stretch/>
        </p:blipFill>
        <p:spPr>
          <a:xfrm>
            <a:off x="60120" y="23040"/>
            <a:ext cx="534240" cy="73584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9" dur="indefinite" restart="never" nodeType="tmRoot">
          <p:childTnLst>
            <p:seq>
              <p:cTn id="80" dur="indefinite" nodeType="mainSeq">
                <p:childTnLst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85" dur="5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"/>
          <p:cNvSpPr/>
          <p:nvPr/>
        </p:nvSpPr>
        <p:spPr>
          <a:xfrm>
            <a:off x="0" y="576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86" name="" descr=""/>
          <p:cNvPicPr/>
          <p:nvPr/>
        </p:nvPicPr>
        <p:blipFill>
          <a:blip r:embed="rId1"/>
          <a:stretch/>
        </p:blipFill>
        <p:spPr>
          <a:xfrm>
            <a:off x="60120" y="23040"/>
            <a:ext cx="534240" cy="73584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  <p:pic>
        <p:nvPicPr>
          <p:cNvPr id="587" name="Picture 525" descr=""/>
          <p:cNvPicPr/>
          <p:nvPr/>
        </p:nvPicPr>
        <p:blipFill>
          <a:blip r:embed="rId2"/>
          <a:stretch/>
        </p:blipFill>
        <p:spPr>
          <a:xfrm>
            <a:off x="720000" y="1405800"/>
            <a:ext cx="11035800" cy="4222080"/>
          </a:xfrm>
          <a:prstGeom prst="rect">
            <a:avLst/>
          </a:prstGeom>
          <a:ln w="0">
            <a:noFill/>
          </a:ln>
        </p:spPr>
      </p:pic>
      <p:sp>
        <p:nvSpPr>
          <p:cNvPr id="588" name="Freeform: Shape 526">
            <a:hlinkClick r:id="" action="ppaction://hlinkshowjump?jump=previousslide"/>
          </p:cNvPr>
          <p:cNvSpPr/>
          <p:nvPr/>
        </p:nvSpPr>
        <p:spPr>
          <a:xfrm>
            <a:off x="871200" y="6096240"/>
            <a:ext cx="1087920" cy="43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5400"/>
                </a:moveTo>
                <a:lnTo>
                  <a:pt x="5400" y="5400"/>
                </a:lnTo>
                <a:lnTo>
                  <a:pt x="5400" y="0"/>
                </a:lnTo>
                <a:lnTo>
                  <a:pt x="0" y="10800"/>
                </a:lnTo>
                <a:lnTo>
                  <a:pt x="5400" y="21600"/>
                </a:lnTo>
                <a:lnTo>
                  <a:pt x="5400" y="16200"/>
                </a:lnTo>
                <a:lnTo>
                  <a:pt x="2160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89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GSE164471Dotplot</a:t>
            </a:r>
            <a:endParaRPr b="0" lang="en-IE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Rectangle 8"/>
          <p:cNvSpPr/>
          <p:nvPr/>
        </p:nvSpPr>
        <p:spPr>
          <a:xfrm>
            <a:off x="2880" y="0"/>
            <a:ext cx="1218816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1" name="Rectangle 10"/>
          <p:cNvSpPr/>
          <p:nvPr/>
        </p:nvSpPr>
        <p:spPr>
          <a:xfrm>
            <a:off x="0" y="0"/>
            <a:ext cx="7389720" cy="6857280"/>
          </a:xfrm>
          <a:prstGeom prst="rect">
            <a:avLst/>
          </a:prstGeom>
          <a:gradFill rotWithShape="0">
            <a:gsLst>
              <a:gs pos="52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264680" cy="189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GSE164471 was one of the best experiments</a:t>
            </a:r>
            <a:endParaRPr b="0" lang="en-IE" sz="4000" spc="-1" strike="noStrike">
              <a:latin typeface="Arial"/>
            </a:endParaRPr>
          </a:p>
        </p:txBody>
      </p:sp>
      <p:sp>
        <p:nvSpPr>
          <p:cNvPr id="593" name="PlaceHolder 2"/>
          <p:cNvSpPr>
            <a:spLocks noGrp="1"/>
          </p:cNvSpPr>
          <p:nvPr>
            <p:ph/>
          </p:nvPr>
        </p:nvSpPr>
        <p:spPr>
          <a:xfrm>
            <a:off x="838080" y="2160000"/>
            <a:ext cx="10572480" cy="3742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Skeletal muscle biopsies were obtained from 53 participants (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22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–83 years, median = 52 years)</a:t>
            </a:r>
            <a:endParaRPr b="0" lang="en-IE" sz="21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14 Young</a:t>
            </a:r>
            <a:endParaRPr b="0" lang="en-IE" sz="21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21 Middle age</a:t>
            </a:r>
            <a:endParaRPr b="0" lang="en-IE" sz="21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18 Old</a:t>
            </a:r>
            <a:endParaRPr b="0" lang="en-IE" sz="21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if they consumed medication for chronic illness</a:t>
            </a:r>
            <a:endParaRPr b="0" lang="en-IE" sz="21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trained professionally</a:t>
            </a:r>
            <a:endParaRPr b="0" lang="en-IE" sz="21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had a body mass index ≥ 30 kg/m2</a:t>
            </a:r>
            <a:endParaRPr b="0" lang="en-IE" sz="21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were diagnosed with cognitive damage, a physical impairment, or a major disease.</a:t>
            </a:r>
            <a:endParaRPr b="0" lang="en-IE" sz="2100" spc="-1" strike="noStrike">
              <a:latin typeface="arial"/>
            </a:endParaRPr>
          </a:p>
        </p:txBody>
      </p:sp>
      <p:sp>
        <p:nvSpPr>
          <p:cNvPr id="594" name=""/>
          <p:cNvSpPr/>
          <p:nvPr/>
        </p:nvSpPr>
        <p:spPr>
          <a:xfrm>
            <a:off x="0" y="576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95" name="" descr=""/>
          <p:cNvPicPr/>
          <p:nvPr/>
        </p:nvPicPr>
        <p:blipFill>
          <a:blip r:embed="rId1"/>
          <a:stretch/>
        </p:blipFill>
        <p:spPr>
          <a:xfrm>
            <a:off x="60120" y="23040"/>
            <a:ext cx="534240" cy="73584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Picture 2" descr=""/>
          <p:cNvPicPr/>
          <p:nvPr/>
        </p:nvPicPr>
        <p:blipFill>
          <a:blip r:embed="rId1"/>
          <a:stretch/>
        </p:blipFill>
        <p:spPr>
          <a:xfrm>
            <a:off x="3348720" y="1373760"/>
            <a:ext cx="5256360" cy="5256360"/>
          </a:xfrm>
          <a:prstGeom prst="rect">
            <a:avLst/>
          </a:prstGeom>
          <a:ln w="0">
            <a:noFill/>
          </a:ln>
        </p:spPr>
      </p:pic>
      <p:sp>
        <p:nvSpPr>
          <p:cNvPr id="597" name="PlaceHolder 1"/>
          <p:cNvSpPr>
            <a:spLocks noGrp="1"/>
          </p:cNvSpPr>
          <p:nvPr>
            <p:ph type="title"/>
          </p:nvPr>
        </p:nvSpPr>
        <p:spPr>
          <a:xfrm>
            <a:off x="648000" y="225360"/>
            <a:ext cx="9072000" cy="1296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GSE164471(YO) Pathway analysis Word Cloud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598" name=""/>
          <p:cNvSpPr/>
          <p:nvPr/>
        </p:nvSpPr>
        <p:spPr>
          <a:xfrm>
            <a:off x="0" y="576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99" name="" descr=""/>
          <p:cNvPicPr/>
          <p:nvPr/>
        </p:nvPicPr>
        <p:blipFill>
          <a:blip r:embed="rId2"/>
          <a:stretch/>
        </p:blipFill>
        <p:spPr>
          <a:xfrm>
            <a:off x="60120" y="23040"/>
            <a:ext cx="534240" cy="73584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title"/>
          </p:nvPr>
        </p:nvSpPr>
        <p:spPr>
          <a:xfrm>
            <a:off x="831960" y="2320560"/>
            <a:ext cx="8572320" cy="1760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2060"/>
                </a:solidFill>
                <a:latin typeface="Arial"/>
                <a:ea typeface="DejaVu Sans"/>
              </a:rPr>
              <a:t>Computational approaches for the therapeutic target discovery to ame-liorate muscle wasting during aging and disease </a:t>
            </a:r>
            <a:endParaRPr b="0" lang="en-IE" sz="3600" spc="-1" strike="noStrike">
              <a:latin typeface="Arial"/>
            </a:endParaRPr>
          </a:p>
        </p:txBody>
      </p:sp>
      <p:sp>
        <p:nvSpPr>
          <p:cNvPr id="509" name="PlaceHolder 2"/>
          <p:cNvSpPr>
            <a:spLocks noGrp="1"/>
          </p:cNvSpPr>
          <p:nvPr>
            <p:ph/>
          </p:nvPr>
        </p:nvSpPr>
        <p:spPr>
          <a:xfrm>
            <a:off x="831960" y="4407480"/>
            <a:ext cx="7688520" cy="1155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86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E" sz="2400" spc="-1" strike="noStrike">
                <a:solidFill>
                  <a:srgbClr val="585858"/>
                </a:solidFill>
                <a:latin typeface="Arial"/>
                <a:ea typeface="DejaVu Sans"/>
              </a:rPr>
              <a:t>Msc Karen Guerrero </a:t>
            </a:r>
            <a:r>
              <a:rPr b="0" lang="en-IE" sz="2400" spc="-1" strike="noStrike">
                <a:solidFill>
                  <a:srgbClr val="585858"/>
                </a:solidFill>
                <a:latin typeface="Arial"/>
                <a:ea typeface="DejaVu Sans"/>
              </a:rPr>
              <a:t>Vazquez</a:t>
            </a:r>
            <a:endParaRPr b="0" lang="en-IE" sz="2400" spc="-1" strike="noStrike">
              <a:latin typeface="Arial"/>
            </a:endParaRPr>
          </a:p>
          <a:p>
            <a:pPr marL="228600" indent="-228600" algn="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585858"/>
                </a:solidFill>
                <a:latin typeface="Arial"/>
                <a:ea typeface="DejaVu Sans"/>
              </a:rPr>
              <a:t>Dr. Katarzyna Whysall</a:t>
            </a:r>
            <a:endParaRPr b="0" lang="en-IE" sz="2400" spc="-1" strike="noStrike">
              <a:latin typeface="Arial"/>
            </a:endParaRPr>
          </a:p>
          <a:p>
            <a:pPr marL="228600" indent="-228600" algn="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585858"/>
                </a:solidFill>
                <a:latin typeface="Arial"/>
                <a:ea typeface="DejaVu Sans"/>
              </a:rPr>
              <a:t>Dr. Pilib O Broin</a:t>
            </a:r>
            <a:endParaRPr b="0" lang="en-IE" sz="24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E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laceHolder 1"/>
          <p:cNvSpPr>
            <a:spLocks noGrp="1"/>
          </p:cNvSpPr>
          <p:nvPr>
            <p:ph type="title"/>
          </p:nvPr>
        </p:nvSpPr>
        <p:spPr>
          <a:xfrm>
            <a:off x="648000" y="225360"/>
            <a:ext cx="9072000" cy="1296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GSE164471(MO) Pathway analysis Word Cloud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601" name=""/>
          <p:cNvSpPr/>
          <p:nvPr/>
        </p:nvSpPr>
        <p:spPr>
          <a:xfrm>
            <a:off x="0" y="576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02" name="" descr=""/>
          <p:cNvPicPr/>
          <p:nvPr/>
        </p:nvPicPr>
        <p:blipFill>
          <a:blip r:embed="rId1"/>
          <a:stretch/>
        </p:blipFill>
        <p:spPr>
          <a:xfrm>
            <a:off x="60120" y="23040"/>
            <a:ext cx="534240" cy="73584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  <p:pic>
        <p:nvPicPr>
          <p:cNvPr id="603" name="" descr=""/>
          <p:cNvPicPr/>
          <p:nvPr/>
        </p:nvPicPr>
        <p:blipFill>
          <a:blip r:embed="rId2"/>
          <a:stretch/>
        </p:blipFill>
        <p:spPr>
          <a:xfrm>
            <a:off x="3420000" y="1800000"/>
            <a:ext cx="4539240" cy="466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PlaceHolder 1"/>
          <p:cNvSpPr>
            <a:spLocks noGrp="1"/>
          </p:cNvSpPr>
          <p:nvPr>
            <p:ph type="title"/>
          </p:nvPr>
        </p:nvSpPr>
        <p:spPr>
          <a:xfrm>
            <a:off x="828000" y="144000"/>
            <a:ext cx="9072000" cy="1296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GSE164471(YM) Pathway analysis Word Cloud</a:t>
            </a:r>
            <a:endParaRPr b="0" lang="en-IE" sz="4400" spc="-1" strike="noStrike">
              <a:latin typeface="Arial"/>
            </a:endParaRPr>
          </a:p>
        </p:txBody>
      </p:sp>
      <p:pic>
        <p:nvPicPr>
          <p:cNvPr id="605" name="Picture 2" descr=""/>
          <p:cNvPicPr/>
          <p:nvPr/>
        </p:nvPicPr>
        <p:blipFill>
          <a:blip r:embed="rId1"/>
          <a:srcRect l="0" t="3994" r="0" b="0"/>
          <a:stretch/>
        </p:blipFill>
        <p:spPr>
          <a:xfrm>
            <a:off x="3286080" y="1455480"/>
            <a:ext cx="5371920" cy="5297400"/>
          </a:xfrm>
          <a:prstGeom prst="rect">
            <a:avLst/>
          </a:prstGeom>
          <a:ln w="0">
            <a:noFill/>
          </a:ln>
        </p:spPr>
      </p:pic>
      <p:pic>
        <p:nvPicPr>
          <p:cNvPr id="606" name="Picture 4" descr=""/>
          <p:cNvPicPr/>
          <p:nvPr/>
        </p:nvPicPr>
        <p:blipFill>
          <a:blip r:embed="rId2"/>
          <a:srcRect l="0" t="3793" r="0" b="0"/>
          <a:stretch/>
        </p:blipFill>
        <p:spPr>
          <a:xfrm>
            <a:off x="3658320" y="1824120"/>
            <a:ext cx="4615200" cy="4560480"/>
          </a:xfrm>
          <a:prstGeom prst="rect">
            <a:avLst/>
          </a:prstGeom>
          <a:ln w="0">
            <a:noFill/>
          </a:ln>
        </p:spPr>
      </p:pic>
      <p:sp>
        <p:nvSpPr>
          <p:cNvPr id="607" name="Rectangle 2"/>
          <p:cNvSpPr/>
          <p:nvPr/>
        </p:nvSpPr>
        <p:spPr>
          <a:xfrm>
            <a:off x="8658720" y="2044080"/>
            <a:ext cx="3098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Adjust p value &lt; 0.05</a:t>
            </a:r>
            <a:endParaRPr b="0" lang="en-IE" sz="1800" spc="-1" strike="noStrike">
              <a:latin typeface="Arial"/>
            </a:endParaRPr>
          </a:p>
        </p:txBody>
      </p:sp>
      <p:sp>
        <p:nvSpPr>
          <p:cNvPr id="608" name="Rectangle 3"/>
          <p:cNvSpPr/>
          <p:nvPr/>
        </p:nvSpPr>
        <p:spPr>
          <a:xfrm>
            <a:off x="8646480" y="2413440"/>
            <a:ext cx="3293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Genes pathway coverture &gt; 0</a:t>
            </a:r>
            <a:endParaRPr b="0" lang="en-IE" sz="1800" spc="-1" strike="noStrike">
              <a:latin typeface="Arial"/>
            </a:endParaRPr>
          </a:p>
        </p:txBody>
      </p:sp>
      <p:sp>
        <p:nvSpPr>
          <p:cNvPr id="609" name=""/>
          <p:cNvSpPr/>
          <p:nvPr/>
        </p:nvSpPr>
        <p:spPr>
          <a:xfrm>
            <a:off x="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10" name="" descr=""/>
          <p:cNvPicPr/>
          <p:nvPr/>
        </p:nvPicPr>
        <p:blipFill>
          <a:blip r:embed="rId3"/>
          <a:stretch/>
        </p:blipFill>
        <p:spPr>
          <a:xfrm>
            <a:off x="60120" y="6480"/>
            <a:ext cx="534240" cy="73584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6" dur="indefinite" restart="never" nodeType="tmRoot">
          <p:childTnLst>
            <p:seq>
              <p:cTn id="87" dur="indefinite" nodeType="mainSeq">
                <p:childTnLst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2" dur="5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Picture 4" descr=""/>
          <p:cNvPicPr/>
          <p:nvPr/>
        </p:nvPicPr>
        <p:blipFill>
          <a:blip r:embed="rId1"/>
          <a:stretch/>
        </p:blipFill>
        <p:spPr>
          <a:xfrm>
            <a:off x="5792040" y="495360"/>
            <a:ext cx="5996880" cy="5996880"/>
          </a:xfrm>
          <a:prstGeom prst="rect">
            <a:avLst/>
          </a:prstGeom>
          <a:ln w="0">
            <a:noFill/>
          </a:ln>
        </p:spPr>
      </p:pic>
      <p:sp>
        <p:nvSpPr>
          <p:cNvPr id="6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Old vs Young (up or down)</a:t>
            </a:r>
            <a:endParaRPr b="0" lang="en-IE" sz="4000" spc="-1" strike="noStrike">
              <a:latin typeface="Arial"/>
            </a:endParaRPr>
          </a:p>
        </p:txBody>
      </p:sp>
      <p:pic>
        <p:nvPicPr>
          <p:cNvPr id="613" name="Picture 8" descr="Chart, line chart&#10;&#10;Description automatically generated"/>
          <p:cNvPicPr/>
          <p:nvPr/>
        </p:nvPicPr>
        <p:blipFill>
          <a:blip r:embed="rId2"/>
          <a:stretch/>
        </p:blipFill>
        <p:spPr>
          <a:xfrm>
            <a:off x="900000" y="3593160"/>
            <a:ext cx="5450760" cy="3066840"/>
          </a:xfrm>
          <a:prstGeom prst="rect">
            <a:avLst/>
          </a:prstGeom>
          <a:ln w="0">
            <a:noFill/>
          </a:ln>
        </p:spPr>
      </p:pic>
      <p:sp>
        <p:nvSpPr>
          <p:cNvPr id="614" name="PlaceHolder 2"/>
          <p:cNvSpPr>
            <a:spLocks noGrp="1"/>
          </p:cNvSpPr>
          <p:nvPr>
            <p:ph/>
          </p:nvPr>
        </p:nvSpPr>
        <p:spPr>
          <a:xfrm>
            <a:off x="838080" y="2297880"/>
            <a:ext cx="5130360" cy="95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MYH8</a:t>
            </a:r>
            <a:endParaRPr b="0" lang="en-IE" sz="28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HCN1</a:t>
            </a:r>
            <a:endParaRPr b="0" lang="en-IE" sz="2800" spc="-1" strike="noStrike">
              <a:latin typeface="Arial"/>
            </a:endParaRPr>
          </a:p>
        </p:txBody>
      </p:sp>
      <p:sp>
        <p:nvSpPr>
          <p:cNvPr id="615" name=""/>
          <p:cNvSpPr/>
          <p:nvPr/>
        </p:nvSpPr>
        <p:spPr>
          <a:xfrm>
            <a:off x="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16" name="" descr=""/>
          <p:cNvPicPr/>
          <p:nvPr/>
        </p:nvPicPr>
        <p:blipFill>
          <a:blip r:embed="rId3"/>
          <a:stretch/>
        </p:blipFill>
        <p:spPr>
          <a:xfrm>
            <a:off x="60120" y="6480"/>
            <a:ext cx="534240" cy="73584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Picture 2" descr=""/>
          <p:cNvPicPr/>
          <p:nvPr/>
        </p:nvPicPr>
        <p:blipFill>
          <a:blip r:embed="rId1"/>
          <a:stretch/>
        </p:blipFill>
        <p:spPr>
          <a:xfrm>
            <a:off x="838080" y="2418120"/>
            <a:ext cx="5130000" cy="3165840"/>
          </a:xfrm>
          <a:prstGeom prst="rect">
            <a:avLst/>
          </a:prstGeom>
          <a:ln w="0">
            <a:noFill/>
          </a:ln>
        </p:spPr>
      </p:pic>
      <p:sp>
        <p:nvSpPr>
          <p:cNvPr id="6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MYH8 raw count over age</a:t>
            </a:r>
            <a:endParaRPr b="0" lang="en-IE" sz="4400" spc="-1" strike="noStrike">
              <a:latin typeface="Arial"/>
            </a:endParaRPr>
          </a:p>
        </p:txBody>
      </p:sp>
      <p:pic>
        <p:nvPicPr>
          <p:cNvPr id="619" name="Picture 4" descr=""/>
          <p:cNvPicPr/>
          <p:nvPr/>
        </p:nvPicPr>
        <p:blipFill>
          <a:blip r:embed="rId2"/>
          <a:stretch/>
        </p:blipFill>
        <p:spPr>
          <a:xfrm>
            <a:off x="6226200" y="2418120"/>
            <a:ext cx="5130000" cy="3165840"/>
          </a:xfrm>
          <a:prstGeom prst="rect">
            <a:avLst/>
          </a:prstGeom>
          <a:ln w="0">
            <a:noFill/>
          </a:ln>
        </p:spPr>
      </p:pic>
      <p:sp>
        <p:nvSpPr>
          <p:cNvPr id="620" name="Rectangle 5"/>
          <p:cNvSpPr/>
          <p:nvPr/>
        </p:nvSpPr>
        <p:spPr>
          <a:xfrm>
            <a:off x="2041920" y="1823400"/>
            <a:ext cx="18392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IE" sz="2400" spc="-1" strike="noStrike">
                <a:solidFill>
                  <a:srgbClr val="000000"/>
                </a:solidFill>
                <a:latin typeface="Arial"/>
                <a:ea typeface="DejaVu Sans"/>
              </a:rPr>
              <a:t>GSE157585</a:t>
            </a:r>
            <a:endParaRPr b="0" lang="en-IE" sz="2400" spc="-1" strike="noStrike">
              <a:latin typeface="Arial"/>
            </a:endParaRPr>
          </a:p>
        </p:txBody>
      </p:sp>
      <p:sp>
        <p:nvSpPr>
          <p:cNvPr id="621" name="Rectangle 8"/>
          <p:cNvSpPr/>
          <p:nvPr/>
        </p:nvSpPr>
        <p:spPr>
          <a:xfrm>
            <a:off x="7422480" y="1773360"/>
            <a:ext cx="18392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IE" sz="2400" spc="-1" strike="noStrike">
                <a:solidFill>
                  <a:srgbClr val="000000"/>
                </a:solidFill>
                <a:latin typeface="Arial"/>
                <a:ea typeface="DejaVu Sans"/>
              </a:rPr>
              <a:t>GSE164471</a:t>
            </a:r>
            <a:endParaRPr b="0" lang="en-IE" sz="2400" spc="-1" strike="noStrike">
              <a:latin typeface="Arial"/>
            </a:endParaRPr>
          </a:p>
        </p:txBody>
      </p:sp>
      <p:sp>
        <p:nvSpPr>
          <p:cNvPr id="622" name=""/>
          <p:cNvSpPr/>
          <p:nvPr/>
        </p:nvSpPr>
        <p:spPr>
          <a:xfrm>
            <a:off x="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23" name="" descr=""/>
          <p:cNvPicPr/>
          <p:nvPr/>
        </p:nvPicPr>
        <p:blipFill>
          <a:blip r:embed="rId3"/>
          <a:stretch/>
        </p:blipFill>
        <p:spPr>
          <a:xfrm>
            <a:off x="60120" y="6480"/>
            <a:ext cx="534240" cy="73584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Picture 2" descr=""/>
          <p:cNvPicPr/>
          <p:nvPr/>
        </p:nvPicPr>
        <p:blipFill>
          <a:blip r:embed="rId1"/>
          <a:stretch/>
        </p:blipFill>
        <p:spPr>
          <a:xfrm>
            <a:off x="838080" y="2418120"/>
            <a:ext cx="5130000" cy="3165840"/>
          </a:xfrm>
          <a:prstGeom prst="rect">
            <a:avLst/>
          </a:prstGeom>
          <a:ln w="0">
            <a:noFill/>
          </a:ln>
        </p:spPr>
      </p:pic>
      <p:sp>
        <p:nvSpPr>
          <p:cNvPr id="6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HCN1 raw count over age</a:t>
            </a:r>
            <a:endParaRPr b="0" lang="en-IE" sz="4400" spc="-1" strike="noStrike">
              <a:latin typeface="Arial"/>
            </a:endParaRPr>
          </a:p>
        </p:txBody>
      </p:sp>
      <p:pic>
        <p:nvPicPr>
          <p:cNvPr id="626" name="Picture 4" descr=""/>
          <p:cNvPicPr/>
          <p:nvPr/>
        </p:nvPicPr>
        <p:blipFill>
          <a:blip r:embed="rId2"/>
          <a:stretch/>
        </p:blipFill>
        <p:spPr>
          <a:xfrm>
            <a:off x="6226200" y="2418120"/>
            <a:ext cx="5130000" cy="3165840"/>
          </a:xfrm>
          <a:prstGeom prst="rect">
            <a:avLst/>
          </a:prstGeom>
          <a:ln w="0">
            <a:noFill/>
          </a:ln>
        </p:spPr>
      </p:pic>
      <p:sp>
        <p:nvSpPr>
          <p:cNvPr id="627" name="Rectangle 5"/>
          <p:cNvSpPr/>
          <p:nvPr/>
        </p:nvSpPr>
        <p:spPr>
          <a:xfrm>
            <a:off x="2041920" y="1823400"/>
            <a:ext cx="18392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IE" sz="2400" spc="-1" strike="noStrike">
                <a:solidFill>
                  <a:srgbClr val="000000"/>
                </a:solidFill>
                <a:latin typeface="Arial"/>
                <a:ea typeface="DejaVu Sans"/>
              </a:rPr>
              <a:t>GSE157585</a:t>
            </a:r>
            <a:endParaRPr b="0" lang="en-IE" sz="2400" spc="-1" strike="noStrike">
              <a:latin typeface="Arial"/>
            </a:endParaRPr>
          </a:p>
        </p:txBody>
      </p:sp>
      <p:sp>
        <p:nvSpPr>
          <p:cNvPr id="628" name="Rectangle 8"/>
          <p:cNvSpPr/>
          <p:nvPr/>
        </p:nvSpPr>
        <p:spPr>
          <a:xfrm>
            <a:off x="7422480" y="1773360"/>
            <a:ext cx="18392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IE" sz="2400" spc="-1" strike="noStrike">
                <a:solidFill>
                  <a:srgbClr val="000000"/>
                </a:solidFill>
                <a:latin typeface="Arial"/>
                <a:ea typeface="DejaVu Sans"/>
              </a:rPr>
              <a:t>GSE164471</a:t>
            </a:r>
            <a:endParaRPr b="0" lang="en-IE" sz="2400" spc="-1" strike="noStrike">
              <a:latin typeface="Arial"/>
            </a:endParaRPr>
          </a:p>
        </p:txBody>
      </p:sp>
      <p:sp>
        <p:nvSpPr>
          <p:cNvPr id="629" name=""/>
          <p:cNvSpPr/>
          <p:nvPr/>
        </p:nvSpPr>
        <p:spPr>
          <a:xfrm>
            <a:off x="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30" name="" descr=""/>
          <p:cNvPicPr/>
          <p:nvPr/>
        </p:nvPicPr>
        <p:blipFill>
          <a:blip r:embed="rId3"/>
          <a:stretch/>
        </p:blipFill>
        <p:spPr>
          <a:xfrm>
            <a:off x="60120" y="6480"/>
            <a:ext cx="534240" cy="73584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264680" cy="189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Positive slope</a:t>
            </a:r>
            <a:endParaRPr b="0" lang="en-IE" sz="4000" spc="-1" strike="noStrike">
              <a:latin typeface="Arial"/>
            </a:endParaRPr>
          </a:p>
        </p:txBody>
      </p:sp>
      <p:pic>
        <p:nvPicPr>
          <p:cNvPr id="632" name="Picture 2" descr=""/>
          <p:cNvPicPr/>
          <p:nvPr/>
        </p:nvPicPr>
        <p:blipFill>
          <a:blip r:embed="rId1"/>
          <a:stretch/>
        </p:blipFill>
        <p:spPr>
          <a:xfrm>
            <a:off x="2197440" y="2033280"/>
            <a:ext cx="6734880" cy="4094640"/>
          </a:xfrm>
          <a:prstGeom prst="rect">
            <a:avLst/>
          </a:prstGeom>
          <a:ln w="0">
            <a:noFill/>
          </a:ln>
        </p:spPr>
      </p:pic>
      <p:sp>
        <p:nvSpPr>
          <p:cNvPr id="633" name=""/>
          <p:cNvSpPr/>
          <p:nvPr/>
        </p:nvSpPr>
        <p:spPr>
          <a:xfrm>
            <a:off x="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34" name="" descr=""/>
          <p:cNvPicPr/>
          <p:nvPr/>
        </p:nvPicPr>
        <p:blipFill>
          <a:blip r:embed="rId2"/>
          <a:stretch/>
        </p:blipFill>
        <p:spPr>
          <a:xfrm>
            <a:off x="60120" y="6480"/>
            <a:ext cx="534240" cy="73584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Picture 4" descr=""/>
          <p:cNvPicPr/>
          <p:nvPr/>
        </p:nvPicPr>
        <p:blipFill>
          <a:blip r:embed="rId1"/>
          <a:stretch/>
        </p:blipFill>
        <p:spPr>
          <a:xfrm>
            <a:off x="5792040" y="495360"/>
            <a:ext cx="5996880" cy="5996880"/>
          </a:xfrm>
          <a:prstGeom prst="rect">
            <a:avLst/>
          </a:prstGeom>
          <a:ln w="0">
            <a:noFill/>
          </a:ln>
        </p:spPr>
      </p:pic>
      <p:sp>
        <p:nvSpPr>
          <p:cNvPr id="6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Genes increased by age</a:t>
            </a:r>
            <a:endParaRPr b="0" lang="en-IE" sz="4000" spc="-1" strike="noStrike">
              <a:latin typeface="Arial"/>
            </a:endParaRPr>
          </a:p>
        </p:txBody>
      </p:sp>
      <p:pic>
        <p:nvPicPr>
          <p:cNvPr id="637" name="Picture 8" descr=""/>
          <p:cNvPicPr/>
          <p:nvPr/>
        </p:nvPicPr>
        <p:blipFill>
          <a:blip r:embed="rId2"/>
          <a:stretch/>
        </p:blipFill>
        <p:spPr>
          <a:xfrm>
            <a:off x="954000" y="3417840"/>
            <a:ext cx="5441760" cy="3066840"/>
          </a:xfrm>
          <a:prstGeom prst="rect">
            <a:avLst/>
          </a:prstGeom>
          <a:ln w="0">
            <a:noFill/>
          </a:ln>
        </p:spPr>
      </p:pic>
      <p:sp>
        <p:nvSpPr>
          <p:cNvPr id="638" name="PlaceHolder 2"/>
          <p:cNvSpPr>
            <a:spLocks noGrp="1"/>
          </p:cNvSpPr>
          <p:nvPr>
            <p:ph/>
          </p:nvPr>
        </p:nvSpPr>
        <p:spPr>
          <a:xfrm>
            <a:off x="838080" y="2272320"/>
            <a:ext cx="5130360" cy="95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MYH8</a:t>
            </a:r>
            <a:endParaRPr b="0" lang="en-IE" sz="28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MTCO1P12</a:t>
            </a:r>
            <a:endParaRPr b="0" lang="en-IE" sz="2800" spc="-1" strike="noStrike">
              <a:latin typeface="Arial"/>
            </a:endParaRPr>
          </a:p>
        </p:txBody>
      </p:sp>
      <p:sp>
        <p:nvSpPr>
          <p:cNvPr id="639" name=""/>
          <p:cNvSpPr/>
          <p:nvPr/>
        </p:nvSpPr>
        <p:spPr>
          <a:xfrm>
            <a:off x="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40" name="" descr=""/>
          <p:cNvPicPr/>
          <p:nvPr/>
        </p:nvPicPr>
        <p:blipFill>
          <a:blip r:embed="rId3"/>
          <a:stretch/>
        </p:blipFill>
        <p:spPr>
          <a:xfrm>
            <a:off x="60120" y="6480"/>
            <a:ext cx="534240" cy="73584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Cytosca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pe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642" name=""/>
          <p:cNvSpPr/>
          <p:nvPr/>
        </p:nvSpPr>
        <p:spPr>
          <a:xfrm>
            <a:off x="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43" name="" descr=""/>
          <p:cNvPicPr/>
          <p:nvPr/>
        </p:nvPicPr>
        <p:blipFill>
          <a:blip r:embed="rId1"/>
          <a:stretch/>
        </p:blipFill>
        <p:spPr>
          <a:xfrm>
            <a:off x="-54360" y="98964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pic>
        <p:nvPicPr>
          <p:cNvPr id="644" name="" descr=""/>
          <p:cNvPicPr/>
          <p:nvPr/>
        </p:nvPicPr>
        <p:blipFill>
          <a:blip r:embed="rId2"/>
          <a:stretch/>
        </p:blipFill>
        <p:spPr>
          <a:xfrm>
            <a:off x="2235960" y="1251720"/>
            <a:ext cx="6764040" cy="4328280"/>
          </a:xfrm>
          <a:prstGeom prst="rect">
            <a:avLst/>
          </a:prstGeom>
          <a:ln w="0">
            <a:noFill/>
          </a:ln>
        </p:spPr>
      </p:pic>
      <p:sp>
        <p:nvSpPr>
          <p:cNvPr id="645" name=""/>
          <p:cNvSpPr/>
          <p:nvPr/>
        </p:nvSpPr>
        <p:spPr>
          <a:xfrm>
            <a:off x="3780000" y="2052000"/>
            <a:ext cx="5220000" cy="1080000"/>
          </a:xfrm>
          <a:prstGeom prst="rect">
            <a:avLst/>
          </a:prstGeom>
          <a:noFill/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6" name=""/>
          <p:cNvSpPr/>
          <p:nvPr/>
        </p:nvSpPr>
        <p:spPr>
          <a:xfrm>
            <a:off x="3780000" y="5004000"/>
            <a:ext cx="5220000" cy="540000"/>
          </a:xfrm>
          <a:prstGeom prst="rect">
            <a:avLst/>
          </a:prstGeom>
          <a:noFill/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7" name=""/>
          <p:cNvSpPr/>
          <p:nvPr/>
        </p:nvSpPr>
        <p:spPr>
          <a:xfrm>
            <a:off x="3780000" y="4176000"/>
            <a:ext cx="5220000" cy="540000"/>
          </a:xfrm>
          <a:prstGeom prst="rect">
            <a:avLst/>
          </a:prstGeom>
          <a:noFill/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7" dur="indefinite" restart="never" nodeType="tmRoot">
          <p:childTnLst>
            <p:seq>
              <p:cTn id="98" dur="indefinite" nodeType="mainSeq">
                <p:childTnLst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264680" cy="189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Young vs Old   </a:t>
            </a:r>
            <a:endParaRPr b="0" lang="en-IE" sz="4000" spc="-1" strike="noStrike">
              <a:latin typeface="Arial"/>
            </a:endParaRPr>
          </a:p>
        </p:txBody>
      </p:sp>
      <p:sp>
        <p:nvSpPr>
          <p:cNvPr id="649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50" name="" descr=""/>
          <p:cNvPicPr/>
          <p:nvPr/>
        </p:nvPicPr>
        <p:blipFill>
          <a:blip r:embed="rId1"/>
          <a:stretch/>
        </p:blipFill>
        <p:spPr>
          <a:xfrm>
            <a:off x="-54000" y="98964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pic>
        <p:nvPicPr>
          <p:cNvPr id="651" name="" descr=""/>
          <p:cNvPicPr/>
          <p:nvPr/>
        </p:nvPicPr>
        <p:blipFill>
          <a:blip r:embed="rId2"/>
          <a:stretch/>
        </p:blipFill>
        <p:spPr>
          <a:xfrm>
            <a:off x="1080360" y="1980000"/>
            <a:ext cx="3959640" cy="4264200"/>
          </a:xfrm>
          <a:prstGeom prst="rect">
            <a:avLst/>
          </a:prstGeom>
          <a:ln w="0">
            <a:noFill/>
          </a:ln>
        </p:spPr>
      </p:pic>
      <p:pic>
        <p:nvPicPr>
          <p:cNvPr id="652" name="" descr=""/>
          <p:cNvPicPr/>
          <p:nvPr/>
        </p:nvPicPr>
        <p:blipFill>
          <a:blip r:embed="rId3"/>
          <a:stretch/>
        </p:blipFill>
        <p:spPr>
          <a:xfrm>
            <a:off x="7920000" y="1991880"/>
            <a:ext cx="3895920" cy="4128120"/>
          </a:xfrm>
          <a:prstGeom prst="rect">
            <a:avLst/>
          </a:prstGeom>
          <a:ln w="0">
            <a:noFill/>
          </a:ln>
        </p:spPr>
      </p:pic>
      <p:sp>
        <p:nvSpPr>
          <p:cNvPr id="653" name="Simple 2"/>
          <p:cNvSpPr txBox="1"/>
          <p:nvPr/>
        </p:nvSpPr>
        <p:spPr>
          <a:xfrm>
            <a:off x="5751720" y="3776040"/>
            <a:ext cx="1808280" cy="903960"/>
          </a:xfrm>
          <a:prstGeom prst="rect">
            <a:avLst/>
          </a:prstGeom>
        </p:spPr>
        <p:txBody>
          <a:bodyPr wrap="none" lIns="94680" rIns="94680" tIns="51480" bIns="51480" anchor="ctr">
            <a:prstTxWarp prst="textPlain">
              <a:avLst>
                <a:gd name="adj" fmla="val 50000"/>
              </a:avLst>
            </a:prstTxWarp>
            <a:noAutofit/>
          </a:bodyPr>
          <a:p>
            <a:pPr>
              <a:lnSpc>
                <a:spcPct val="100000"/>
              </a:lnSpc>
              <a:buNone/>
            </a:pPr>
            <a:r>
              <a:rPr b="1" lang="en-IE" sz="2400" spc="-1" strike="noStrike">
                <a:ln w="19080">
                  <a:solidFill>
                    <a:srgbClr val="808080"/>
                  </a:solidFill>
                  <a:miter/>
                </a:ln>
                <a:solidFill>
                  <a:srgbClr val="22880e"/>
                </a:solidFill>
                <a:latin typeface="Noto Sans"/>
                <a:ea typeface="MS Gothic"/>
              </a:rPr>
              <a:t>VS</a:t>
            </a:r>
            <a:endParaRPr b="1" lang="en-IE" sz="2400" spc="-1" strike="noStrike">
              <a:ln w="19080">
                <a:solidFill>
                  <a:srgbClr val="808080"/>
                </a:solidFill>
                <a:miter/>
              </a:ln>
              <a:solidFill>
                <a:srgbClr val="22880e"/>
              </a:solidFill>
              <a:latin typeface="Noto Sans"/>
              <a:ea typeface="MS Gothic"/>
            </a:endParaRPr>
          </a:p>
        </p:txBody>
      </p:sp>
      <p:sp>
        <p:nvSpPr>
          <p:cNvPr id="654" name=""/>
          <p:cNvSpPr/>
          <p:nvPr/>
        </p:nvSpPr>
        <p:spPr>
          <a:xfrm>
            <a:off x="360" y="1800000"/>
            <a:ext cx="540000" cy="3600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800" spc="-1" strike="noStrike">
                <a:latin typeface="Arial"/>
              </a:rPr>
              <a:t>YO</a:t>
            </a:r>
            <a:endParaRPr b="0" lang="en-I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264680" cy="189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Young vs Old Down-regulated  </a:t>
            </a:r>
            <a:endParaRPr b="0" lang="en-IE" sz="4000" spc="-1" strike="noStrike">
              <a:latin typeface="Arial"/>
            </a:endParaRPr>
          </a:p>
        </p:txBody>
      </p:sp>
      <p:pic>
        <p:nvPicPr>
          <p:cNvPr id="656" name="" descr=""/>
          <p:cNvPicPr/>
          <p:nvPr/>
        </p:nvPicPr>
        <p:blipFill>
          <a:blip r:embed="rId1"/>
          <a:stretch/>
        </p:blipFill>
        <p:spPr>
          <a:xfrm>
            <a:off x="4320000" y="3096000"/>
            <a:ext cx="2340000" cy="2340000"/>
          </a:xfrm>
          <a:prstGeom prst="rect">
            <a:avLst/>
          </a:prstGeom>
          <a:ln w="0">
            <a:noFill/>
          </a:ln>
        </p:spPr>
      </p:pic>
      <p:sp>
        <p:nvSpPr>
          <p:cNvPr id="657" name=""/>
          <p:cNvSpPr txBox="1"/>
          <p:nvPr/>
        </p:nvSpPr>
        <p:spPr>
          <a:xfrm>
            <a:off x="1440000" y="2120400"/>
            <a:ext cx="1800000" cy="891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70 OG</a:t>
            </a:r>
            <a:endParaRPr b="0" lang="en-IE" sz="3200" spc="-1" strike="noStrike">
              <a:latin typeface="Arial"/>
            </a:endParaRPr>
          </a:p>
        </p:txBody>
      </p:sp>
      <p:pic>
        <p:nvPicPr>
          <p:cNvPr id="658" name="" descr=""/>
          <p:cNvPicPr/>
          <p:nvPr/>
        </p:nvPicPr>
        <p:blipFill>
          <a:blip r:embed="rId2"/>
          <a:stretch/>
        </p:blipFill>
        <p:spPr>
          <a:xfrm>
            <a:off x="1335240" y="3177720"/>
            <a:ext cx="1904760" cy="1904760"/>
          </a:xfrm>
          <a:prstGeom prst="rect">
            <a:avLst/>
          </a:prstGeom>
          <a:ln w="0">
            <a:noFill/>
          </a:ln>
        </p:spPr>
      </p:pic>
      <p:sp>
        <p:nvSpPr>
          <p:cNvPr id="659" name=""/>
          <p:cNvSpPr txBox="1"/>
          <p:nvPr/>
        </p:nvSpPr>
        <p:spPr>
          <a:xfrm>
            <a:off x="4680000" y="2120400"/>
            <a:ext cx="1620000" cy="615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IntAct</a:t>
            </a:r>
            <a:endParaRPr b="0" lang="en-IE" sz="3200" spc="-1" strike="noStrike">
              <a:latin typeface="Arial"/>
            </a:endParaRPr>
          </a:p>
        </p:txBody>
      </p:sp>
      <p:pic>
        <p:nvPicPr>
          <p:cNvPr id="660" name="" descr=""/>
          <p:cNvPicPr/>
          <p:nvPr/>
        </p:nvPicPr>
        <p:blipFill>
          <a:blip r:embed="rId3"/>
          <a:stretch/>
        </p:blipFill>
        <p:spPr>
          <a:xfrm>
            <a:off x="7920000" y="3312000"/>
            <a:ext cx="2160000" cy="2160000"/>
          </a:xfrm>
          <a:prstGeom prst="rect">
            <a:avLst/>
          </a:prstGeom>
          <a:ln w="0">
            <a:noFill/>
          </a:ln>
        </p:spPr>
      </p:pic>
      <p:sp>
        <p:nvSpPr>
          <p:cNvPr id="661" name=""/>
          <p:cNvSpPr txBox="1"/>
          <p:nvPr/>
        </p:nvSpPr>
        <p:spPr>
          <a:xfrm>
            <a:off x="7560000" y="1620000"/>
            <a:ext cx="3060000" cy="153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62 OG</a:t>
            </a:r>
            <a:endParaRPr b="0" lang="en-IE" sz="2800" spc="-1" strike="noStrike">
              <a:latin typeface="Arial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1873 nodes</a:t>
            </a:r>
            <a:endParaRPr b="0" lang="en-IE" sz="2800" spc="-1" strike="noStrike">
              <a:latin typeface="Arial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5958 edges</a:t>
            </a:r>
            <a:endParaRPr b="0" lang="en-IE" sz="2800" spc="-1" strike="noStrike">
              <a:latin typeface="Arial"/>
            </a:endParaRPr>
          </a:p>
        </p:txBody>
      </p:sp>
      <p:sp>
        <p:nvSpPr>
          <p:cNvPr id="662" name=""/>
          <p:cNvSpPr/>
          <p:nvPr/>
        </p:nvSpPr>
        <p:spPr>
          <a:xfrm>
            <a:off x="3600000" y="3780000"/>
            <a:ext cx="540000" cy="54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63" name=""/>
          <p:cNvSpPr/>
          <p:nvPr/>
        </p:nvSpPr>
        <p:spPr>
          <a:xfrm>
            <a:off x="6840000" y="3780000"/>
            <a:ext cx="540000" cy="54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64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65" name="" descr=""/>
          <p:cNvPicPr/>
          <p:nvPr/>
        </p:nvPicPr>
        <p:blipFill>
          <a:blip r:embed="rId4"/>
          <a:stretch/>
        </p:blipFill>
        <p:spPr>
          <a:xfrm>
            <a:off x="-54000" y="98964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666" name=""/>
          <p:cNvSpPr/>
          <p:nvPr/>
        </p:nvSpPr>
        <p:spPr>
          <a:xfrm>
            <a:off x="360" y="1800000"/>
            <a:ext cx="540000" cy="3600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800" spc="-1" strike="noStrike">
                <a:latin typeface="Arial"/>
              </a:rPr>
              <a:t>YO</a:t>
            </a:r>
            <a:endParaRPr b="0" lang="en-I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title"/>
          </p:nvPr>
        </p:nvSpPr>
        <p:spPr>
          <a:xfrm>
            <a:off x="831960" y="3078360"/>
            <a:ext cx="8211600" cy="2118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Update </a:t>
            </a:r>
            <a:r>
              <a:rPr b="1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# 3</a:t>
            </a:r>
            <a:br>
              <a:rPr sz="4400"/>
            </a:br>
            <a:br>
              <a:rPr sz="4400"/>
            </a:br>
            <a:endParaRPr b="0" lang="en-IE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" descr=""/>
          <p:cNvPicPr/>
          <p:nvPr/>
        </p:nvPicPr>
        <p:blipFill>
          <a:blip r:embed="rId1"/>
          <a:srcRect l="7015" t="0" r="14037" b="9638"/>
          <a:stretch/>
        </p:blipFill>
        <p:spPr>
          <a:xfrm>
            <a:off x="1800000" y="-10800"/>
            <a:ext cx="9091800" cy="6868800"/>
          </a:xfrm>
          <a:prstGeom prst="rect">
            <a:avLst/>
          </a:prstGeom>
          <a:ln w="0">
            <a:noFill/>
          </a:ln>
        </p:spPr>
      </p:pic>
      <p:sp>
        <p:nvSpPr>
          <p:cNvPr id="668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69" name="" descr=""/>
          <p:cNvPicPr/>
          <p:nvPr/>
        </p:nvPicPr>
        <p:blipFill>
          <a:blip r:embed="rId2"/>
          <a:stretch/>
        </p:blipFill>
        <p:spPr>
          <a:xfrm>
            <a:off x="-54000" y="98964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670" name=""/>
          <p:cNvSpPr/>
          <p:nvPr/>
        </p:nvSpPr>
        <p:spPr>
          <a:xfrm>
            <a:off x="360" y="1800000"/>
            <a:ext cx="540000" cy="3600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800" spc="-1" strike="noStrike">
                <a:latin typeface="Arial"/>
              </a:rPr>
              <a:t>YO</a:t>
            </a:r>
            <a:endParaRPr b="0" lang="en-I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264680" cy="189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Young vs Old Down-regulated  </a:t>
            </a:r>
            <a:endParaRPr b="0" lang="en-IE" sz="4000" spc="-1" strike="noStrike">
              <a:latin typeface="Arial"/>
            </a:endParaRPr>
          </a:p>
        </p:txBody>
      </p:sp>
      <p:pic>
        <p:nvPicPr>
          <p:cNvPr id="672" name="" descr=""/>
          <p:cNvPicPr/>
          <p:nvPr/>
        </p:nvPicPr>
        <p:blipFill>
          <a:blip r:embed="rId1"/>
          <a:stretch/>
        </p:blipFill>
        <p:spPr>
          <a:xfrm>
            <a:off x="3753720" y="3101400"/>
            <a:ext cx="1905120" cy="1531080"/>
          </a:xfrm>
          <a:prstGeom prst="rect">
            <a:avLst/>
          </a:prstGeom>
          <a:ln w="0">
            <a:noFill/>
          </a:ln>
        </p:spPr>
      </p:pic>
      <p:sp>
        <p:nvSpPr>
          <p:cNvPr id="673" name=""/>
          <p:cNvSpPr txBox="1"/>
          <p:nvPr/>
        </p:nvSpPr>
        <p:spPr>
          <a:xfrm>
            <a:off x="1345320" y="1947240"/>
            <a:ext cx="1465560" cy="583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70 OG</a:t>
            </a:r>
            <a:endParaRPr b="0" lang="en-IE" sz="2400" spc="-1" strike="noStrike">
              <a:latin typeface="Arial"/>
            </a:endParaRPr>
          </a:p>
        </p:txBody>
      </p:sp>
      <p:pic>
        <p:nvPicPr>
          <p:cNvPr id="674" name="" descr=""/>
          <p:cNvPicPr/>
          <p:nvPr/>
        </p:nvPicPr>
        <p:blipFill>
          <a:blip r:embed="rId2"/>
          <a:stretch/>
        </p:blipFill>
        <p:spPr>
          <a:xfrm>
            <a:off x="1260000" y="3243960"/>
            <a:ext cx="1550880" cy="1245960"/>
          </a:xfrm>
          <a:prstGeom prst="rect">
            <a:avLst/>
          </a:prstGeom>
          <a:ln w="0">
            <a:noFill/>
          </a:ln>
        </p:spPr>
      </p:pic>
      <p:sp>
        <p:nvSpPr>
          <p:cNvPr id="675" name=""/>
          <p:cNvSpPr txBox="1"/>
          <p:nvPr/>
        </p:nvSpPr>
        <p:spPr>
          <a:xfrm>
            <a:off x="3983400" y="1947240"/>
            <a:ext cx="1319040" cy="430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IntAct</a:t>
            </a:r>
            <a:endParaRPr b="0" lang="en-IE" sz="2400" spc="-1" strike="noStrike">
              <a:latin typeface="Arial"/>
            </a:endParaRPr>
          </a:p>
        </p:txBody>
      </p:sp>
      <p:pic>
        <p:nvPicPr>
          <p:cNvPr id="676" name="" descr=""/>
          <p:cNvPicPr/>
          <p:nvPr/>
        </p:nvPicPr>
        <p:blipFill>
          <a:blip r:embed="rId3"/>
          <a:stretch/>
        </p:blipFill>
        <p:spPr>
          <a:xfrm>
            <a:off x="6497280" y="3160440"/>
            <a:ext cx="1758960" cy="1413000"/>
          </a:xfrm>
          <a:prstGeom prst="rect">
            <a:avLst/>
          </a:prstGeom>
          <a:ln w="0">
            <a:noFill/>
          </a:ln>
        </p:spPr>
      </p:pic>
      <p:sp>
        <p:nvSpPr>
          <p:cNvPr id="677" name=""/>
          <p:cNvSpPr txBox="1"/>
          <p:nvPr/>
        </p:nvSpPr>
        <p:spPr>
          <a:xfrm>
            <a:off x="6328440" y="1620000"/>
            <a:ext cx="2491560" cy="1027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62 OG</a:t>
            </a:r>
            <a:endParaRPr b="0" lang="en-IE" sz="2200" spc="-1" strike="noStrike">
              <a:latin typeface="Arial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1873 nodes</a:t>
            </a:r>
            <a:endParaRPr b="0" lang="en-IE" sz="2200" spc="-1" strike="noStrike">
              <a:latin typeface="Arial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5958 edges</a:t>
            </a:r>
            <a:endParaRPr b="0" lang="en-IE" sz="2200" spc="-1" strike="noStrike">
              <a:latin typeface="Arial"/>
            </a:endParaRPr>
          </a:p>
        </p:txBody>
      </p:sp>
      <p:sp>
        <p:nvSpPr>
          <p:cNvPr id="678" name=""/>
          <p:cNvSpPr/>
          <p:nvPr/>
        </p:nvSpPr>
        <p:spPr>
          <a:xfrm>
            <a:off x="3150720" y="3690000"/>
            <a:ext cx="439920" cy="35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79" name=""/>
          <p:cNvSpPr/>
          <p:nvPr/>
        </p:nvSpPr>
        <p:spPr>
          <a:xfrm>
            <a:off x="5821920" y="3690000"/>
            <a:ext cx="439560" cy="35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80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81" name="" descr=""/>
          <p:cNvPicPr/>
          <p:nvPr/>
        </p:nvPicPr>
        <p:blipFill>
          <a:blip r:embed="rId4"/>
          <a:stretch/>
        </p:blipFill>
        <p:spPr>
          <a:xfrm>
            <a:off x="-54000" y="98964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682" name=""/>
          <p:cNvSpPr/>
          <p:nvPr/>
        </p:nvSpPr>
        <p:spPr>
          <a:xfrm>
            <a:off x="8492760" y="3690000"/>
            <a:ext cx="439560" cy="35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83" name="" descr=""/>
          <p:cNvPicPr/>
          <p:nvPr/>
        </p:nvPicPr>
        <p:blipFill>
          <a:blip r:embed="rId5"/>
          <a:stretch/>
        </p:blipFill>
        <p:spPr>
          <a:xfrm>
            <a:off x="9475200" y="3294360"/>
            <a:ext cx="1144800" cy="1144800"/>
          </a:xfrm>
          <a:prstGeom prst="rect">
            <a:avLst/>
          </a:prstGeom>
          <a:ln w="0">
            <a:noFill/>
          </a:ln>
        </p:spPr>
      </p:pic>
      <p:sp>
        <p:nvSpPr>
          <p:cNvPr id="684" name=""/>
          <p:cNvSpPr txBox="1"/>
          <p:nvPr/>
        </p:nvSpPr>
        <p:spPr>
          <a:xfrm>
            <a:off x="8668440" y="1620360"/>
            <a:ext cx="2491560" cy="1340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8 OG</a:t>
            </a:r>
            <a:endParaRPr b="0" lang="en-IE" sz="2200" spc="-1" strike="noStrike">
              <a:latin typeface="Arial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28 miRNAs</a:t>
            </a:r>
            <a:endParaRPr b="0" lang="en-IE" sz="2200" spc="-1" strike="noStrike">
              <a:latin typeface="Arial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109 nodes</a:t>
            </a:r>
            <a:endParaRPr b="0" lang="en-IE" sz="2200" spc="-1" strike="noStrike">
              <a:latin typeface="Arial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287 edges</a:t>
            </a:r>
            <a:endParaRPr b="0" lang="en-IE" sz="2200" spc="-1" strike="noStrike">
              <a:latin typeface="Arial"/>
            </a:endParaRPr>
          </a:p>
        </p:txBody>
      </p:sp>
      <p:sp>
        <p:nvSpPr>
          <p:cNvPr id="685" name=""/>
          <p:cNvSpPr/>
          <p:nvPr/>
        </p:nvSpPr>
        <p:spPr>
          <a:xfrm>
            <a:off x="360" y="1800000"/>
            <a:ext cx="540000" cy="3600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800" spc="-1" strike="noStrike">
                <a:latin typeface="Arial"/>
              </a:rPr>
              <a:t>YO</a:t>
            </a:r>
            <a:endParaRPr b="0" lang="en-I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87" name="" descr=""/>
          <p:cNvPicPr/>
          <p:nvPr/>
        </p:nvPicPr>
        <p:blipFill>
          <a:blip r:embed="rId1"/>
          <a:srcRect l="5613" t="9867" r="24290" b="14434"/>
          <a:stretch/>
        </p:blipFill>
        <p:spPr>
          <a:xfrm>
            <a:off x="792360" y="180360"/>
            <a:ext cx="11267280" cy="5939640"/>
          </a:xfrm>
          <a:prstGeom prst="rect">
            <a:avLst/>
          </a:prstGeom>
          <a:ln w="0">
            <a:noFill/>
          </a:ln>
        </p:spPr>
      </p:pic>
      <p:pic>
        <p:nvPicPr>
          <p:cNvPr id="688" name="" descr=""/>
          <p:cNvPicPr/>
          <p:nvPr/>
        </p:nvPicPr>
        <p:blipFill>
          <a:blip r:embed="rId2"/>
          <a:stretch/>
        </p:blipFill>
        <p:spPr>
          <a:xfrm>
            <a:off x="-53640" y="99000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689" name=""/>
          <p:cNvSpPr/>
          <p:nvPr/>
        </p:nvSpPr>
        <p:spPr>
          <a:xfrm>
            <a:off x="360" y="1800000"/>
            <a:ext cx="540000" cy="3600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800" spc="-1" strike="noStrike">
                <a:latin typeface="Arial"/>
              </a:rPr>
              <a:t>Y</a:t>
            </a:r>
            <a:r>
              <a:rPr b="0" lang="en-IE" sz="1800" spc="-1" strike="noStrike">
                <a:latin typeface="Arial"/>
              </a:rPr>
              <a:t>O</a:t>
            </a:r>
            <a:endParaRPr b="0" lang="en-I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91" name="" descr=""/>
          <p:cNvPicPr/>
          <p:nvPr/>
        </p:nvPicPr>
        <p:blipFill>
          <a:blip r:embed="rId1"/>
          <a:stretch/>
        </p:blipFill>
        <p:spPr>
          <a:xfrm>
            <a:off x="-53640" y="99000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692" name="PlaceHolder 7"/>
          <p:cNvSpPr txBox="1"/>
          <p:nvPr/>
        </p:nvSpPr>
        <p:spPr>
          <a:xfrm>
            <a:off x="838440" y="365040"/>
            <a:ext cx="10264680" cy="189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Young vs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Old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Down-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regulated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IE" sz="4000" spc="-1" strike="noStrike">
              <a:latin typeface="Arial"/>
            </a:endParaRPr>
          </a:p>
        </p:txBody>
      </p:sp>
      <p:pic>
        <p:nvPicPr>
          <p:cNvPr id="693" name="" descr=""/>
          <p:cNvPicPr/>
          <p:nvPr/>
        </p:nvPicPr>
        <p:blipFill>
          <a:blip r:embed="rId2"/>
          <a:stretch/>
        </p:blipFill>
        <p:spPr>
          <a:xfrm>
            <a:off x="3420000" y="1800000"/>
            <a:ext cx="4680000" cy="4680000"/>
          </a:xfrm>
          <a:prstGeom prst="rect">
            <a:avLst/>
          </a:prstGeom>
          <a:ln w="0">
            <a:noFill/>
          </a:ln>
        </p:spPr>
      </p:pic>
      <p:sp>
        <p:nvSpPr>
          <p:cNvPr id="694" name=""/>
          <p:cNvSpPr/>
          <p:nvPr/>
        </p:nvSpPr>
        <p:spPr>
          <a:xfrm>
            <a:off x="360" y="1800000"/>
            <a:ext cx="540000" cy="3600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800" spc="-1" strike="noStrike">
                <a:latin typeface="Arial"/>
              </a:rPr>
              <a:t>Y</a:t>
            </a:r>
            <a:r>
              <a:rPr b="0" lang="en-IE" sz="1800" spc="-1" strike="noStrike">
                <a:latin typeface="Arial"/>
              </a:rPr>
              <a:t>O</a:t>
            </a:r>
            <a:endParaRPr b="0" lang="en-I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96" name="" descr=""/>
          <p:cNvPicPr/>
          <p:nvPr/>
        </p:nvPicPr>
        <p:blipFill>
          <a:blip r:embed="rId1"/>
          <a:stretch/>
        </p:blipFill>
        <p:spPr>
          <a:xfrm>
            <a:off x="-53640" y="99000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697" name="PlaceHolder 10"/>
          <p:cNvSpPr txBox="1"/>
          <p:nvPr/>
        </p:nvSpPr>
        <p:spPr>
          <a:xfrm>
            <a:off x="838800" y="365040"/>
            <a:ext cx="10264680" cy="189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Selecting the OG genes and their connections</a:t>
            </a:r>
            <a:endParaRPr b="0" lang="en-IE" sz="4000" spc="-1" strike="noStrike">
              <a:latin typeface="Arial"/>
            </a:endParaRPr>
          </a:p>
        </p:txBody>
      </p:sp>
      <p:pic>
        <p:nvPicPr>
          <p:cNvPr id="698" name="" descr=""/>
          <p:cNvPicPr/>
          <p:nvPr/>
        </p:nvPicPr>
        <p:blipFill>
          <a:blip r:embed="rId2"/>
          <a:srcRect l="20386" t="0" r="28646" b="0"/>
          <a:stretch/>
        </p:blipFill>
        <p:spPr>
          <a:xfrm>
            <a:off x="3060000" y="2264400"/>
            <a:ext cx="4499640" cy="3371040"/>
          </a:xfrm>
          <a:prstGeom prst="rect">
            <a:avLst/>
          </a:prstGeom>
          <a:ln w="0">
            <a:noFill/>
          </a:ln>
        </p:spPr>
      </p:pic>
      <p:pic>
        <p:nvPicPr>
          <p:cNvPr id="699" name="" descr=""/>
          <p:cNvPicPr/>
          <p:nvPr/>
        </p:nvPicPr>
        <p:blipFill>
          <a:blip r:embed="rId3"/>
          <a:srcRect l="20386" t="0" r="28646" b="0"/>
          <a:stretch/>
        </p:blipFill>
        <p:spPr>
          <a:xfrm>
            <a:off x="972720" y="2084400"/>
            <a:ext cx="5867280" cy="4395600"/>
          </a:xfrm>
          <a:prstGeom prst="rect">
            <a:avLst/>
          </a:prstGeom>
          <a:ln w="0">
            <a:noFill/>
          </a:ln>
        </p:spPr>
      </p:pic>
      <p:sp>
        <p:nvSpPr>
          <p:cNvPr id="700" name="PlaceHolder 11"/>
          <p:cNvSpPr txBox="1"/>
          <p:nvPr/>
        </p:nvSpPr>
        <p:spPr>
          <a:xfrm>
            <a:off x="7920000" y="2104560"/>
            <a:ext cx="3960000" cy="95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8 OG</a:t>
            </a:r>
            <a:endParaRPr b="0" lang="en-IE" sz="28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12 miRNAs</a:t>
            </a:r>
            <a:endParaRPr b="0" lang="en-IE" sz="28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18 edges</a:t>
            </a:r>
            <a:endParaRPr b="0" lang="en-IE" sz="2800" spc="-1" strike="noStrike">
              <a:latin typeface="Arial"/>
            </a:endParaRPr>
          </a:p>
        </p:txBody>
      </p:sp>
      <p:pic>
        <p:nvPicPr>
          <p:cNvPr id="701" name="" descr=""/>
          <p:cNvPicPr/>
          <p:nvPr/>
        </p:nvPicPr>
        <p:blipFill>
          <a:blip r:embed="rId4"/>
          <a:stretch/>
        </p:blipFill>
        <p:spPr>
          <a:xfrm>
            <a:off x="8280000" y="3658320"/>
            <a:ext cx="3199680" cy="3199680"/>
          </a:xfrm>
          <a:prstGeom prst="rect">
            <a:avLst/>
          </a:prstGeom>
          <a:ln w="0">
            <a:noFill/>
          </a:ln>
        </p:spPr>
      </p:pic>
      <p:sp>
        <p:nvSpPr>
          <p:cNvPr id="702" name=""/>
          <p:cNvSpPr/>
          <p:nvPr/>
        </p:nvSpPr>
        <p:spPr>
          <a:xfrm>
            <a:off x="360" y="1800000"/>
            <a:ext cx="540000" cy="3600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800" spc="-1" strike="noStrike">
                <a:latin typeface="Arial"/>
              </a:rPr>
              <a:t>YO</a:t>
            </a:r>
            <a:endParaRPr b="0" lang="en-I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04" name="" descr=""/>
          <p:cNvPicPr/>
          <p:nvPr/>
        </p:nvPicPr>
        <p:blipFill>
          <a:blip r:embed="rId1"/>
          <a:stretch/>
        </p:blipFill>
        <p:spPr>
          <a:xfrm>
            <a:off x="-53640" y="99000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705" name="PlaceHolder 12"/>
          <p:cNvSpPr txBox="1"/>
          <p:nvPr/>
        </p:nvSpPr>
        <p:spPr>
          <a:xfrm>
            <a:off x="838800" y="365040"/>
            <a:ext cx="10264680" cy="189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Selecting the OG genes and their connections</a:t>
            </a:r>
            <a:endParaRPr b="0" lang="en-IE" sz="4000" spc="-1" strike="noStrike">
              <a:latin typeface="Arial"/>
            </a:endParaRPr>
          </a:p>
        </p:txBody>
      </p:sp>
      <p:sp>
        <p:nvSpPr>
          <p:cNvPr id="706" name="PlaceHolder 13"/>
          <p:cNvSpPr txBox="1"/>
          <p:nvPr/>
        </p:nvSpPr>
        <p:spPr>
          <a:xfrm>
            <a:off x="1260000" y="2464560"/>
            <a:ext cx="3960000" cy="419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hsa-miR-519a-3p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hsa-miR-200b-3p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hsa-miR-10b-5p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hsa-miR-95-3p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hsa-miR-124-3p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hsa-miR-17-5p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endParaRPr b="0" lang="en-IE" sz="2800" spc="-1" strike="noStrike">
              <a:latin typeface="Arial"/>
            </a:endParaRPr>
          </a:p>
        </p:txBody>
      </p:sp>
      <p:sp>
        <p:nvSpPr>
          <p:cNvPr id="707" name=""/>
          <p:cNvSpPr txBox="1"/>
          <p:nvPr/>
        </p:nvSpPr>
        <p:spPr>
          <a:xfrm>
            <a:off x="4878000" y="2375640"/>
            <a:ext cx="3042000" cy="3564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</a:t>
            </a: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106a-5p</a:t>
            </a:r>
            <a:endParaRPr b="0" lang="en-IE" sz="2600" spc="-1" strike="noStrike">
              <a:latin typeface="Arial"/>
            </a:endParaRPr>
          </a:p>
          <a:p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hsa-miR-22-</a:t>
            </a: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3p</a:t>
            </a:r>
            <a:endParaRPr b="0" lang="en-IE" sz="2600" spc="-1" strike="noStrike">
              <a:latin typeface="Arial"/>
            </a:endParaRPr>
          </a:p>
          <a:p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</a:t>
            </a: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663a</a:t>
            </a:r>
            <a:endParaRPr b="0" lang="en-IE" sz="2600" spc="-1" strike="noStrike">
              <a:latin typeface="Arial"/>
            </a:endParaRPr>
          </a:p>
          <a:p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</a:t>
            </a: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519d-3p</a:t>
            </a:r>
            <a:endParaRPr b="0" lang="en-IE" sz="2600" spc="-1" strike="noStrike">
              <a:latin typeface="Arial"/>
            </a:endParaRPr>
          </a:p>
          <a:p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hsa-miR-93-</a:t>
            </a: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5p</a:t>
            </a:r>
            <a:endParaRPr b="0" lang="en-IE" sz="2600" spc="-1" strike="noStrike">
              <a:latin typeface="Arial"/>
            </a:endParaRPr>
          </a:p>
          <a:p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</a:t>
            </a: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20a-5p</a:t>
            </a:r>
            <a:endParaRPr b="0" lang="en-IE" sz="2600" spc="-1" strike="noStrike">
              <a:latin typeface="Arial"/>
            </a:endParaRPr>
          </a:p>
        </p:txBody>
      </p:sp>
      <p:sp>
        <p:nvSpPr>
          <p:cNvPr id="708" name=""/>
          <p:cNvSpPr txBox="1"/>
          <p:nvPr/>
        </p:nvSpPr>
        <p:spPr>
          <a:xfrm>
            <a:off x="8460000" y="2355120"/>
            <a:ext cx="1980000" cy="376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CDKN1A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CDKN2A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EEF1A2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IK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KAT2B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RNF20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ROCK2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ST13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09" name=""/>
          <p:cNvSpPr/>
          <p:nvPr/>
        </p:nvSpPr>
        <p:spPr>
          <a:xfrm>
            <a:off x="360" y="1800000"/>
            <a:ext cx="540000" cy="3600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800" spc="-1" strike="noStrike">
                <a:latin typeface="Arial"/>
              </a:rPr>
              <a:t>YO</a:t>
            </a:r>
            <a:endParaRPr b="0" lang="en-I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11" name="" descr=""/>
          <p:cNvPicPr/>
          <p:nvPr/>
        </p:nvPicPr>
        <p:blipFill>
          <a:blip r:embed="rId1"/>
          <a:stretch/>
        </p:blipFill>
        <p:spPr>
          <a:xfrm>
            <a:off x="-53640" y="99000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712" name="PlaceHolder 8"/>
          <p:cNvSpPr txBox="1"/>
          <p:nvPr/>
        </p:nvSpPr>
        <p:spPr>
          <a:xfrm>
            <a:off x="838800" y="365040"/>
            <a:ext cx="10264680" cy="189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Selecting the higher connected nodes</a:t>
            </a:r>
            <a:endParaRPr b="0" lang="en-IE" sz="4000" spc="-1" strike="noStrike">
              <a:latin typeface="Arial"/>
            </a:endParaRPr>
          </a:p>
        </p:txBody>
      </p:sp>
      <p:sp>
        <p:nvSpPr>
          <p:cNvPr id="713" name="PlaceHolder 9"/>
          <p:cNvSpPr txBox="1"/>
          <p:nvPr/>
        </p:nvSpPr>
        <p:spPr>
          <a:xfrm>
            <a:off x="7920000" y="1620000"/>
            <a:ext cx="3960000" cy="95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2 OG</a:t>
            </a:r>
            <a:endParaRPr b="0" lang="en-IE" sz="28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5 interaction genes</a:t>
            </a:r>
            <a:endParaRPr b="0" lang="en-IE" sz="28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4 miRNAs</a:t>
            </a:r>
            <a:endParaRPr b="0" lang="en-IE" sz="28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15 edges</a:t>
            </a:r>
            <a:endParaRPr b="0" lang="en-IE" sz="2800" spc="-1" strike="noStrike">
              <a:latin typeface="Arial"/>
            </a:endParaRPr>
          </a:p>
        </p:txBody>
      </p:sp>
      <p:pic>
        <p:nvPicPr>
          <p:cNvPr id="714" name="" descr=""/>
          <p:cNvPicPr/>
          <p:nvPr/>
        </p:nvPicPr>
        <p:blipFill>
          <a:blip r:embed="rId2"/>
          <a:srcRect l="16064" t="1203" r="30929" b="0"/>
          <a:stretch/>
        </p:blipFill>
        <p:spPr>
          <a:xfrm>
            <a:off x="1440360" y="1800000"/>
            <a:ext cx="5579640" cy="4936320"/>
          </a:xfrm>
          <a:prstGeom prst="rect">
            <a:avLst/>
          </a:prstGeom>
          <a:ln w="0">
            <a:noFill/>
          </a:ln>
        </p:spPr>
      </p:pic>
      <p:pic>
        <p:nvPicPr>
          <p:cNvPr id="715" name="" descr=""/>
          <p:cNvPicPr/>
          <p:nvPr/>
        </p:nvPicPr>
        <p:blipFill>
          <a:blip r:embed="rId3"/>
          <a:stretch/>
        </p:blipFill>
        <p:spPr>
          <a:xfrm>
            <a:off x="8442000" y="3600000"/>
            <a:ext cx="3258000" cy="3258000"/>
          </a:xfrm>
          <a:prstGeom prst="rect">
            <a:avLst/>
          </a:prstGeom>
          <a:ln w="0">
            <a:noFill/>
          </a:ln>
        </p:spPr>
      </p:pic>
      <p:sp>
        <p:nvSpPr>
          <p:cNvPr id="716" name=""/>
          <p:cNvSpPr/>
          <p:nvPr/>
        </p:nvSpPr>
        <p:spPr>
          <a:xfrm>
            <a:off x="360" y="1800000"/>
            <a:ext cx="540000" cy="3600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800" spc="-1" strike="noStrike">
                <a:latin typeface="Arial"/>
              </a:rPr>
              <a:t>YO</a:t>
            </a:r>
            <a:endParaRPr b="0" lang="en-I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18" name="" descr=""/>
          <p:cNvPicPr/>
          <p:nvPr/>
        </p:nvPicPr>
        <p:blipFill>
          <a:blip r:embed="rId1"/>
          <a:stretch/>
        </p:blipFill>
        <p:spPr>
          <a:xfrm>
            <a:off x="-53640" y="99000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719" name="PlaceHolder 14"/>
          <p:cNvSpPr txBox="1"/>
          <p:nvPr/>
        </p:nvSpPr>
        <p:spPr>
          <a:xfrm>
            <a:off x="838800" y="365040"/>
            <a:ext cx="10264680" cy="189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Selecting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the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higher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connecte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d nodes</a:t>
            </a:r>
            <a:endParaRPr b="0" lang="en-IE" sz="4000" spc="-1" strike="noStrike">
              <a:latin typeface="Arial"/>
            </a:endParaRPr>
          </a:p>
        </p:txBody>
      </p:sp>
      <p:sp>
        <p:nvSpPr>
          <p:cNvPr id="720" name="PlaceHolder 15"/>
          <p:cNvSpPr txBox="1"/>
          <p:nvPr/>
        </p:nvSpPr>
        <p:spPr>
          <a:xfrm>
            <a:off x="1260000" y="2464560"/>
            <a:ext cx="3960000" cy="419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hsa-miR-200c-3p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hsa-miR-29a-3p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hsa-miR-29b-3p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hsa-miR-17-5p</a:t>
            </a:r>
            <a:endParaRPr b="0" lang="en-IE" sz="2600" spc="-1" strike="noStrike">
              <a:latin typeface="Arial"/>
            </a:endParaRPr>
          </a:p>
        </p:txBody>
      </p:sp>
      <p:sp>
        <p:nvSpPr>
          <p:cNvPr id="721" name=""/>
          <p:cNvSpPr txBox="1"/>
          <p:nvPr/>
        </p:nvSpPr>
        <p:spPr>
          <a:xfrm>
            <a:off x="4860000" y="2355120"/>
            <a:ext cx="1980000" cy="376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EEF1A2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CDKN2A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22" name=""/>
          <p:cNvSpPr txBox="1"/>
          <p:nvPr/>
        </p:nvSpPr>
        <p:spPr>
          <a:xfrm>
            <a:off x="7560000" y="2355120"/>
            <a:ext cx="1980000" cy="376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CDK6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SP1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LRRK2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CCND1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PTEN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23" name=""/>
          <p:cNvSpPr/>
          <p:nvPr/>
        </p:nvSpPr>
        <p:spPr>
          <a:xfrm>
            <a:off x="360" y="1800000"/>
            <a:ext cx="540000" cy="3600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800" spc="-1" strike="noStrike">
                <a:latin typeface="Arial"/>
              </a:rPr>
              <a:t>YO</a:t>
            </a:r>
            <a:endParaRPr b="0" lang="en-I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264680" cy="189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Young vs Middle Age   </a:t>
            </a:r>
            <a:endParaRPr b="0" lang="en-IE" sz="4000" spc="-1" strike="noStrike">
              <a:latin typeface="Arial"/>
            </a:endParaRPr>
          </a:p>
        </p:txBody>
      </p:sp>
      <p:sp>
        <p:nvSpPr>
          <p:cNvPr id="725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26" name="" descr=""/>
          <p:cNvPicPr/>
          <p:nvPr/>
        </p:nvPicPr>
        <p:blipFill>
          <a:blip r:embed="rId1"/>
          <a:stretch/>
        </p:blipFill>
        <p:spPr>
          <a:xfrm>
            <a:off x="-54000" y="98964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pic>
        <p:nvPicPr>
          <p:cNvPr id="727" name="" descr=""/>
          <p:cNvPicPr/>
          <p:nvPr/>
        </p:nvPicPr>
        <p:blipFill>
          <a:blip r:embed="rId2"/>
          <a:stretch/>
        </p:blipFill>
        <p:spPr>
          <a:xfrm>
            <a:off x="1080360" y="1980000"/>
            <a:ext cx="3959640" cy="4264200"/>
          </a:xfrm>
          <a:prstGeom prst="rect">
            <a:avLst/>
          </a:prstGeom>
          <a:ln w="0">
            <a:noFill/>
          </a:ln>
        </p:spPr>
      </p:pic>
      <p:sp>
        <p:nvSpPr>
          <p:cNvPr id="728" name="Simple 3"/>
          <p:cNvSpPr txBox="1"/>
          <p:nvPr/>
        </p:nvSpPr>
        <p:spPr>
          <a:xfrm>
            <a:off x="5643720" y="3776040"/>
            <a:ext cx="1808280" cy="903960"/>
          </a:xfrm>
          <a:prstGeom prst="rect">
            <a:avLst/>
          </a:prstGeom>
        </p:spPr>
        <p:txBody>
          <a:bodyPr wrap="none" lIns="94680" rIns="94680" tIns="51480" bIns="51480" anchor="ctr">
            <a:prstTxWarp prst="textPlain">
              <a:avLst>
                <a:gd name="adj" fmla="val 50000"/>
              </a:avLst>
            </a:prstTxWarp>
            <a:noAutofit/>
          </a:bodyPr>
          <a:p>
            <a:pPr>
              <a:lnSpc>
                <a:spcPct val="100000"/>
              </a:lnSpc>
              <a:buNone/>
            </a:pPr>
            <a:r>
              <a:rPr b="1" lang="en-IE" sz="2400" spc="-1" strike="noStrike">
                <a:ln w="19080">
                  <a:solidFill>
                    <a:srgbClr val="808080"/>
                  </a:solidFill>
                  <a:miter/>
                </a:ln>
                <a:solidFill>
                  <a:srgbClr val="54880e"/>
                </a:solidFill>
                <a:latin typeface="Noto Sans"/>
                <a:ea typeface="MS Gothic"/>
              </a:rPr>
              <a:t>VS</a:t>
            </a:r>
            <a:endParaRPr b="1" lang="en-IE" sz="2400" spc="-1" strike="noStrike">
              <a:ln w="19080">
                <a:solidFill>
                  <a:srgbClr val="808080"/>
                </a:solidFill>
                <a:miter/>
              </a:ln>
              <a:solidFill>
                <a:srgbClr val="54880e"/>
              </a:solidFill>
              <a:latin typeface="Noto Sans"/>
              <a:ea typeface="MS Gothic"/>
            </a:endParaRPr>
          </a:p>
        </p:txBody>
      </p:sp>
      <p:sp>
        <p:nvSpPr>
          <p:cNvPr id="729" name=""/>
          <p:cNvSpPr/>
          <p:nvPr/>
        </p:nvSpPr>
        <p:spPr>
          <a:xfrm>
            <a:off x="360" y="2340000"/>
            <a:ext cx="540000" cy="3600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4caf50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800" spc="-1" strike="noStrike">
                <a:latin typeface="Arial"/>
              </a:rPr>
              <a:t>YM</a:t>
            </a:r>
            <a:endParaRPr b="0" lang="en-IE" sz="1800" spc="-1" strike="noStrike">
              <a:latin typeface="Arial"/>
            </a:endParaRPr>
          </a:p>
        </p:txBody>
      </p:sp>
      <p:pic>
        <p:nvPicPr>
          <p:cNvPr id="730" name="" descr=""/>
          <p:cNvPicPr/>
          <p:nvPr/>
        </p:nvPicPr>
        <p:blipFill>
          <a:blip r:embed="rId3"/>
          <a:srcRect l="14346" t="0" r="13457" b="0"/>
          <a:stretch/>
        </p:blipFill>
        <p:spPr>
          <a:xfrm>
            <a:off x="7704360" y="1908000"/>
            <a:ext cx="4247640" cy="4327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264680" cy="189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Young vs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Middle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age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Down-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regulated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IE" sz="4000" spc="-1" strike="noStrike">
              <a:latin typeface="Arial"/>
            </a:endParaRPr>
          </a:p>
        </p:txBody>
      </p:sp>
      <p:pic>
        <p:nvPicPr>
          <p:cNvPr id="732" name="" descr=""/>
          <p:cNvPicPr/>
          <p:nvPr/>
        </p:nvPicPr>
        <p:blipFill>
          <a:blip r:embed="rId1"/>
          <a:stretch/>
        </p:blipFill>
        <p:spPr>
          <a:xfrm>
            <a:off x="3753720" y="3101400"/>
            <a:ext cx="1905120" cy="1531080"/>
          </a:xfrm>
          <a:prstGeom prst="rect">
            <a:avLst/>
          </a:prstGeom>
          <a:ln w="0">
            <a:noFill/>
          </a:ln>
        </p:spPr>
      </p:pic>
      <p:sp>
        <p:nvSpPr>
          <p:cNvPr id="733" name=""/>
          <p:cNvSpPr txBox="1"/>
          <p:nvPr/>
        </p:nvSpPr>
        <p:spPr>
          <a:xfrm>
            <a:off x="1345320" y="1947240"/>
            <a:ext cx="1465560" cy="583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2 OG</a:t>
            </a:r>
            <a:endParaRPr b="0" lang="en-IE" sz="2400" spc="-1" strike="noStrike">
              <a:latin typeface="Arial"/>
            </a:endParaRPr>
          </a:p>
        </p:txBody>
      </p:sp>
      <p:pic>
        <p:nvPicPr>
          <p:cNvPr id="734" name="" descr=""/>
          <p:cNvPicPr/>
          <p:nvPr/>
        </p:nvPicPr>
        <p:blipFill>
          <a:blip r:embed="rId2"/>
          <a:stretch/>
        </p:blipFill>
        <p:spPr>
          <a:xfrm>
            <a:off x="1260000" y="3243960"/>
            <a:ext cx="1550880" cy="1245960"/>
          </a:xfrm>
          <a:prstGeom prst="rect">
            <a:avLst/>
          </a:prstGeom>
          <a:ln w="0">
            <a:noFill/>
          </a:ln>
        </p:spPr>
      </p:pic>
      <p:sp>
        <p:nvSpPr>
          <p:cNvPr id="735" name=""/>
          <p:cNvSpPr txBox="1"/>
          <p:nvPr/>
        </p:nvSpPr>
        <p:spPr>
          <a:xfrm>
            <a:off x="3983400" y="1947240"/>
            <a:ext cx="1319040" cy="430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IntAct</a:t>
            </a:r>
            <a:endParaRPr b="0" lang="en-IE" sz="2400" spc="-1" strike="noStrike">
              <a:latin typeface="Arial"/>
            </a:endParaRPr>
          </a:p>
        </p:txBody>
      </p:sp>
      <p:pic>
        <p:nvPicPr>
          <p:cNvPr id="736" name="" descr=""/>
          <p:cNvPicPr/>
          <p:nvPr/>
        </p:nvPicPr>
        <p:blipFill>
          <a:blip r:embed="rId3"/>
          <a:stretch/>
        </p:blipFill>
        <p:spPr>
          <a:xfrm>
            <a:off x="6497280" y="3160440"/>
            <a:ext cx="1758960" cy="1413000"/>
          </a:xfrm>
          <a:prstGeom prst="rect">
            <a:avLst/>
          </a:prstGeom>
          <a:ln w="0">
            <a:noFill/>
          </a:ln>
        </p:spPr>
      </p:pic>
      <p:sp>
        <p:nvSpPr>
          <p:cNvPr id="737" name=""/>
          <p:cNvSpPr txBox="1"/>
          <p:nvPr/>
        </p:nvSpPr>
        <p:spPr>
          <a:xfrm>
            <a:off x="6328440" y="1620000"/>
            <a:ext cx="2491560" cy="1027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1 OG</a:t>
            </a:r>
            <a:endParaRPr b="0" lang="en-IE" sz="2200" spc="-1" strike="noStrike">
              <a:latin typeface="Arial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16 nodes</a:t>
            </a:r>
            <a:endParaRPr b="0" lang="en-IE" sz="2200" spc="-1" strike="noStrike">
              <a:latin typeface="Arial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14 edges</a:t>
            </a:r>
            <a:endParaRPr b="0" lang="en-IE" sz="2200" spc="-1" strike="noStrike">
              <a:latin typeface="Arial"/>
            </a:endParaRPr>
          </a:p>
        </p:txBody>
      </p:sp>
      <p:sp>
        <p:nvSpPr>
          <p:cNvPr id="738" name=""/>
          <p:cNvSpPr/>
          <p:nvPr/>
        </p:nvSpPr>
        <p:spPr>
          <a:xfrm>
            <a:off x="3150720" y="3690000"/>
            <a:ext cx="439920" cy="35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39" name=""/>
          <p:cNvSpPr/>
          <p:nvPr/>
        </p:nvSpPr>
        <p:spPr>
          <a:xfrm>
            <a:off x="5821920" y="3690000"/>
            <a:ext cx="439560" cy="35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40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41" name="" descr=""/>
          <p:cNvPicPr/>
          <p:nvPr/>
        </p:nvPicPr>
        <p:blipFill>
          <a:blip r:embed="rId4"/>
          <a:stretch/>
        </p:blipFill>
        <p:spPr>
          <a:xfrm>
            <a:off x="-54000" y="98964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742" name=""/>
          <p:cNvSpPr/>
          <p:nvPr/>
        </p:nvSpPr>
        <p:spPr>
          <a:xfrm>
            <a:off x="8492760" y="3690000"/>
            <a:ext cx="439560" cy="35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43" name="" descr=""/>
          <p:cNvPicPr/>
          <p:nvPr/>
        </p:nvPicPr>
        <p:blipFill>
          <a:blip r:embed="rId5"/>
          <a:stretch/>
        </p:blipFill>
        <p:spPr>
          <a:xfrm>
            <a:off x="9475200" y="3294360"/>
            <a:ext cx="1144800" cy="1144800"/>
          </a:xfrm>
          <a:prstGeom prst="rect">
            <a:avLst/>
          </a:prstGeom>
          <a:ln w="0">
            <a:noFill/>
          </a:ln>
        </p:spPr>
      </p:pic>
      <p:sp>
        <p:nvSpPr>
          <p:cNvPr id="744" name=""/>
          <p:cNvSpPr txBox="1"/>
          <p:nvPr/>
        </p:nvSpPr>
        <p:spPr>
          <a:xfrm>
            <a:off x="8668440" y="1620360"/>
            <a:ext cx="2491560" cy="1340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1 OG</a:t>
            </a:r>
            <a:endParaRPr b="0" lang="en-IE" sz="2200" spc="-1" strike="noStrike">
              <a:latin typeface="Arial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3 miRNAs</a:t>
            </a:r>
            <a:endParaRPr b="0" lang="en-IE" sz="2200" spc="-1" strike="noStrike">
              <a:latin typeface="Arial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18 nodes</a:t>
            </a:r>
            <a:endParaRPr b="0" lang="en-IE" sz="2200" spc="-1" strike="noStrike">
              <a:latin typeface="Arial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17 edges</a:t>
            </a:r>
            <a:endParaRPr b="0" lang="en-IE" sz="2200" spc="-1" strike="noStrike">
              <a:latin typeface="Arial"/>
            </a:endParaRPr>
          </a:p>
        </p:txBody>
      </p:sp>
      <p:sp>
        <p:nvSpPr>
          <p:cNvPr id="745" name=""/>
          <p:cNvSpPr/>
          <p:nvPr/>
        </p:nvSpPr>
        <p:spPr>
          <a:xfrm>
            <a:off x="360" y="2340000"/>
            <a:ext cx="540000" cy="3600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4caf50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800" spc="-1" strike="noStrike">
                <a:latin typeface="Arial"/>
              </a:rPr>
              <a:t>YM</a:t>
            </a:r>
            <a:endParaRPr b="0" lang="en-I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Picture 481" descr=""/>
          <p:cNvPicPr/>
          <p:nvPr/>
        </p:nvPicPr>
        <p:blipFill>
          <a:blip r:embed="rId1"/>
          <a:stretch/>
        </p:blipFill>
        <p:spPr>
          <a:xfrm>
            <a:off x="1980000" y="356040"/>
            <a:ext cx="9000000" cy="6303960"/>
          </a:xfrm>
          <a:prstGeom prst="rect">
            <a:avLst/>
          </a:prstGeom>
          <a:ln w="0">
            <a:noFill/>
          </a:ln>
        </p:spPr>
      </p:pic>
      <p:sp>
        <p:nvSpPr>
          <p:cNvPr id="512" name=""/>
          <p:cNvSpPr/>
          <p:nvPr/>
        </p:nvSpPr>
        <p:spPr>
          <a:xfrm>
            <a:off x="0" y="-3312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" descr=""/>
          <p:cNvPicPr/>
          <p:nvPr/>
        </p:nvPicPr>
        <p:blipFill>
          <a:blip r:embed="rId1"/>
          <a:srcRect l="25523" t="12616" r="41856" b="5956"/>
          <a:stretch/>
        </p:blipFill>
        <p:spPr>
          <a:xfrm>
            <a:off x="2700000" y="1440000"/>
            <a:ext cx="4499640" cy="5343480"/>
          </a:xfrm>
          <a:prstGeom prst="rect">
            <a:avLst/>
          </a:prstGeom>
          <a:ln w="0">
            <a:noFill/>
          </a:ln>
        </p:spPr>
      </p:pic>
      <p:sp>
        <p:nvSpPr>
          <p:cNvPr id="747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48" name="" descr=""/>
          <p:cNvPicPr/>
          <p:nvPr/>
        </p:nvPicPr>
        <p:blipFill>
          <a:blip r:embed="rId2"/>
          <a:stretch/>
        </p:blipFill>
        <p:spPr>
          <a:xfrm>
            <a:off x="-53640" y="99000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749" name="PlaceHolder 16"/>
          <p:cNvSpPr txBox="1"/>
          <p:nvPr/>
        </p:nvSpPr>
        <p:spPr>
          <a:xfrm>
            <a:off x="838800" y="365040"/>
            <a:ext cx="10264680" cy="189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Selecting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the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higher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connecte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d nodes</a:t>
            </a:r>
            <a:endParaRPr b="0" lang="en-IE" sz="4000" spc="-1" strike="noStrike">
              <a:latin typeface="Arial"/>
            </a:endParaRPr>
          </a:p>
        </p:txBody>
      </p:sp>
      <p:sp>
        <p:nvSpPr>
          <p:cNvPr id="750" name="PlaceHolder 17"/>
          <p:cNvSpPr txBox="1"/>
          <p:nvPr/>
        </p:nvSpPr>
        <p:spPr>
          <a:xfrm>
            <a:off x="7920000" y="1620000"/>
            <a:ext cx="3960000" cy="95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1 OG</a:t>
            </a:r>
            <a:endParaRPr b="0" lang="en-IE" sz="28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14 interaction genes</a:t>
            </a:r>
            <a:endParaRPr b="0" lang="en-IE" sz="28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3 miRNAs</a:t>
            </a:r>
            <a:endParaRPr b="0" lang="en-IE" sz="28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17 edges</a:t>
            </a:r>
            <a:endParaRPr b="0" lang="en-IE" sz="2800" spc="-1" strike="noStrike">
              <a:latin typeface="Arial"/>
            </a:endParaRPr>
          </a:p>
        </p:txBody>
      </p:sp>
      <p:sp>
        <p:nvSpPr>
          <p:cNvPr id="751" name="Simple 1"/>
          <p:cNvSpPr txBox="1"/>
          <p:nvPr/>
        </p:nvSpPr>
        <p:spPr>
          <a:xfrm rot="19346400">
            <a:off x="3427200" y="2968560"/>
            <a:ext cx="4320000" cy="1443960"/>
          </a:xfrm>
          <a:prstGeom prst="rect">
            <a:avLst/>
          </a:prstGeom>
        </p:spPr>
        <p:txBody>
          <a:bodyPr wrap="none" lIns="94680" rIns="94680" tIns="51480" bIns="51480" anchor="ctr" anchorCtr="1">
            <a:prstTxWarp prst="textPlain">
              <a:avLst>
                <a:gd name="adj" fmla="val 50000"/>
              </a:avLst>
            </a:prstTxWarp>
            <a:noAutofit/>
          </a:bodyPr>
          <a:p>
            <a:pPr>
              <a:lnSpc>
                <a:spcPct val="100000"/>
              </a:lnSpc>
              <a:buNone/>
            </a:pPr>
            <a:r>
              <a:rPr b="1" lang="en-IE" sz="2400" spc="-1" strike="noStrike">
                <a:ln w="19080">
                  <a:solidFill>
                    <a:srgbClr val="808080"/>
                  </a:solidFill>
                  <a:miter/>
                </a:ln>
                <a:solidFill>
                  <a:srgbClr val="880e4f"/>
                </a:solidFill>
                <a:latin typeface="Noto Sans"/>
                <a:ea typeface="MS Gothic"/>
              </a:rPr>
              <a:t>FAIL</a:t>
            </a:r>
            <a:endParaRPr b="1" lang="en-IE" sz="2400" spc="-1" strike="noStrike">
              <a:ln w="19080">
                <a:solidFill>
                  <a:srgbClr val="808080"/>
                </a:solidFill>
                <a:miter/>
              </a:ln>
              <a:solidFill>
                <a:srgbClr val="880e4f"/>
              </a:solidFill>
              <a:latin typeface="Noto Sans"/>
              <a:ea typeface="MS Gothic"/>
            </a:endParaRPr>
          </a:p>
        </p:txBody>
      </p:sp>
      <p:sp>
        <p:nvSpPr>
          <p:cNvPr id="752" name=""/>
          <p:cNvSpPr/>
          <p:nvPr/>
        </p:nvSpPr>
        <p:spPr>
          <a:xfrm>
            <a:off x="360" y="2340000"/>
            <a:ext cx="540000" cy="3600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4caf50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800" spc="-1" strike="noStrike">
                <a:latin typeface="Arial"/>
              </a:rPr>
              <a:t>YM</a:t>
            </a:r>
            <a:endParaRPr b="0" lang="en-IE" sz="1800" spc="-1" strike="noStrike">
              <a:latin typeface="Arial"/>
            </a:endParaRPr>
          </a:p>
        </p:txBody>
      </p:sp>
      <p:sp>
        <p:nvSpPr>
          <p:cNvPr id="753" name=""/>
          <p:cNvSpPr txBox="1"/>
          <p:nvPr/>
        </p:nvSpPr>
        <p:spPr>
          <a:xfrm>
            <a:off x="8272440" y="4320000"/>
            <a:ext cx="3247560" cy="180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</a:t>
            </a: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miR-</a:t>
            </a: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29a-</a:t>
            </a: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3p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</a:t>
            </a: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miR-</a:t>
            </a: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29b-</a:t>
            </a: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3p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</a:t>
            </a: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miR-</a:t>
            </a: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29c-</a:t>
            </a: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3p</a:t>
            </a:r>
            <a:endParaRPr b="0" lang="en-IE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7" dur="indefinite" restart="never" nodeType="tmRoot">
          <p:childTnLst>
            <p:seq>
              <p:cTn id="108" dur="indefinite" nodeType="mainSeq">
                <p:childTnLst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3" dur="25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4" dur="25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15" dur="25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264680" cy="189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Middle Age vs Old  </a:t>
            </a:r>
            <a:endParaRPr b="0" lang="en-IE" sz="4000" spc="-1" strike="noStrike">
              <a:latin typeface="Arial"/>
            </a:endParaRPr>
          </a:p>
        </p:txBody>
      </p:sp>
      <p:sp>
        <p:nvSpPr>
          <p:cNvPr id="755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56" name="" descr=""/>
          <p:cNvPicPr/>
          <p:nvPr/>
        </p:nvPicPr>
        <p:blipFill>
          <a:blip r:embed="rId1"/>
          <a:stretch/>
        </p:blipFill>
        <p:spPr>
          <a:xfrm>
            <a:off x="-54000" y="98964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757" name="Simple 4"/>
          <p:cNvSpPr txBox="1"/>
          <p:nvPr/>
        </p:nvSpPr>
        <p:spPr>
          <a:xfrm>
            <a:off x="5931720" y="3776040"/>
            <a:ext cx="1808280" cy="903960"/>
          </a:xfrm>
          <a:prstGeom prst="rect">
            <a:avLst/>
          </a:prstGeom>
        </p:spPr>
        <p:txBody>
          <a:bodyPr wrap="none" lIns="94680" rIns="94680" tIns="51480" bIns="51480" anchor="ctr">
            <a:prstTxWarp prst="textPlain">
              <a:avLst>
                <a:gd name="adj" fmla="val 50000"/>
              </a:avLst>
            </a:prstTxWarp>
            <a:noAutofit/>
          </a:bodyPr>
          <a:p>
            <a:pPr>
              <a:lnSpc>
                <a:spcPct val="100000"/>
              </a:lnSpc>
              <a:buNone/>
            </a:pPr>
            <a:r>
              <a:rPr b="1" lang="en-IE" sz="2400" spc="-1" strike="noStrike">
                <a:ln w="19080">
                  <a:solidFill>
                    <a:srgbClr val="808080"/>
                  </a:solidFill>
                  <a:miter/>
                </a:ln>
                <a:solidFill>
                  <a:srgbClr val="0e884e"/>
                </a:solidFill>
                <a:latin typeface="Noto Sans"/>
                <a:ea typeface="MS Gothic"/>
              </a:rPr>
              <a:t>VS</a:t>
            </a:r>
            <a:endParaRPr b="1" lang="en-IE" sz="2400" spc="-1" strike="noStrike">
              <a:ln w="19080">
                <a:solidFill>
                  <a:srgbClr val="808080"/>
                </a:solidFill>
                <a:miter/>
              </a:ln>
              <a:solidFill>
                <a:srgbClr val="0e884e"/>
              </a:solidFill>
              <a:latin typeface="Noto Sans"/>
              <a:ea typeface="MS Gothic"/>
            </a:endParaRPr>
          </a:p>
        </p:txBody>
      </p:sp>
      <p:sp>
        <p:nvSpPr>
          <p:cNvPr id="758" name=""/>
          <p:cNvSpPr/>
          <p:nvPr/>
        </p:nvSpPr>
        <p:spPr>
          <a:xfrm>
            <a:off x="360" y="2772000"/>
            <a:ext cx="540000" cy="360000"/>
          </a:xfrm>
          <a:prstGeom prst="rect">
            <a:avLst/>
          </a:prstGeom>
          <a:gradFill rotWithShape="0">
            <a:gsLst>
              <a:gs pos="0">
                <a:srgbClr val="4caf5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600" spc="-1" strike="noStrike">
                <a:latin typeface="Arial"/>
              </a:rPr>
              <a:t>MO</a:t>
            </a:r>
            <a:endParaRPr b="0" lang="en-IE" sz="1600" spc="-1" strike="noStrike">
              <a:latin typeface="Arial"/>
            </a:endParaRPr>
          </a:p>
        </p:txBody>
      </p:sp>
      <p:pic>
        <p:nvPicPr>
          <p:cNvPr id="759" name="" descr=""/>
          <p:cNvPicPr/>
          <p:nvPr/>
        </p:nvPicPr>
        <p:blipFill>
          <a:blip r:embed="rId2"/>
          <a:srcRect l="14346" t="0" r="13457" b="0"/>
          <a:stretch/>
        </p:blipFill>
        <p:spPr>
          <a:xfrm>
            <a:off x="1080000" y="1980000"/>
            <a:ext cx="4247640" cy="4327560"/>
          </a:xfrm>
          <a:prstGeom prst="rect">
            <a:avLst/>
          </a:prstGeom>
          <a:ln w="0">
            <a:noFill/>
          </a:ln>
        </p:spPr>
      </p:pic>
      <p:pic>
        <p:nvPicPr>
          <p:cNvPr id="760" name="" descr=""/>
          <p:cNvPicPr/>
          <p:nvPr/>
        </p:nvPicPr>
        <p:blipFill>
          <a:blip r:embed="rId3"/>
          <a:stretch/>
        </p:blipFill>
        <p:spPr>
          <a:xfrm>
            <a:off x="7993080" y="1874880"/>
            <a:ext cx="3895920" cy="4128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264680" cy="189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Mi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dd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le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vs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Ol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d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w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n-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re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gu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lat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ed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IE" sz="4000" spc="-1" strike="noStrike">
              <a:latin typeface="Arial"/>
            </a:endParaRPr>
          </a:p>
        </p:txBody>
      </p:sp>
      <p:pic>
        <p:nvPicPr>
          <p:cNvPr id="762" name="" descr=""/>
          <p:cNvPicPr/>
          <p:nvPr/>
        </p:nvPicPr>
        <p:blipFill>
          <a:blip r:embed="rId1"/>
          <a:stretch/>
        </p:blipFill>
        <p:spPr>
          <a:xfrm>
            <a:off x="3753720" y="3101400"/>
            <a:ext cx="1905120" cy="1531080"/>
          </a:xfrm>
          <a:prstGeom prst="rect">
            <a:avLst/>
          </a:prstGeom>
          <a:ln w="0">
            <a:noFill/>
          </a:ln>
        </p:spPr>
      </p:pic>
      <p:sp>
        <p:nvSpPr>
          <p:cNvPr id="763" name=""/>
          <p:cNvSpPr txBox="1"/>
          <p:nvPr/>
        </p:nvSpPr>
        <p:spPr>
          <a:xfrm>
            <a:off x="1345320" y="1947240"/>
            <a:ext cx="1465560" cy="583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20 OG</a:t>
            </a:r>
            <a:endParaRPr b="0" lang="en-IE" sz="2400" spc="-1" strike="noStrike">
              <a:latin typeface="Arial"/>
            </a:endParaRPr>
          </a:p>
        </p:txBody>
      </p:sp>
      <p:pic>
        <p:nvPicPr>
          <p:cNvPr id="764" name="" descr=""/>
          <p:cNvPicPr/>
          <p:nvPr/>
        </p:nvPicPr>
        <p:blipFill>
          <a:blip r:embed="rId2"/>
          <a:stretch/>
        </p:blipFill>
        <p:spPr>
          <a:xfrm>
            <a:off x="1260000" y="3243960"/>
            <a:ext cx="1550880" cy="1245960"/>
          </a:xfrm>
          <a:prstGeom prst="rect">
            <a:avLst/>
          </a:prstGeom>
          <a:ln w="0">
            <a:noFill/>
          </a:ln>
        </p:spPr>
      </p:pic>
      <p:sp>
        <p:nvSpPr>
          <p:cNvPr id="765" name=""/>
          <p:cNvSpPr txBox="1"/>
          <p:nvPr/>
        </p:nvSpPr>
        <p:spPr>
          <a:xfrm>
            <a:off x="3983400" y="1947240"/>
            <a:ext cx="1319040" cy="430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IntAct</a:t>
            </a:r>
            <a:endParaRPr b="0" lang="en-IE" sz="2400" spc="-1" strike="noStrike">
              <a:latin typeface="Arial"/>
            </a:endParaRPr>
          </a:p>
        </p:txBody>
      </p:sp>
      <p:pic>
        <p:nvPicPr>
          <p:cNvPr id="766" name="" descr=""/>
          <p:cNvPicPr/>
          <p:nvPr/>
        </p:nvPicPr>
        <p:blipFill>
          <a:blip r:embed="rId3"/>
          <a:stretch/>
        </p:blipFill>
        <p:spPr>
          <a:xfrm>
            <a:off x="6497280" y="3160440"/>
            <a:ext cx="1758960" cy="1413000"/>
          </a:xfrm>
          <a:prstGeom prst="rect">
            <a:avLst/>
          </a:prstGeom>
          <a:ln w="0">
            <a:noFill/>
          </a:ln>
        </p:spPr>
      </p:pic>
      <p:sp>
        <p:nvSpPr>
          <p:cNvPr id="767" name=""/>
          <p:cNvSpPr txBox="1"/>
          <p:nvPr/>
        </p:nvSpPr>
        <p:spPr>
          <a:xfrm>
            <a:off x="6328440" y="1620000"/>
            <a:ext cx="2491560" cy="1027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7 OG</a:t>
            </a:r>
            <a:endParaRPr b="0" lang="en-IE" sz="2200" spc="-1" strike="noStrike">
              <a:latin typeface="Arial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446 nodes</a:t>
            </a:r>
            <a:endParaRPr b="0" lang="en-IE" sz="2200" spc="-1" strike="noStrike">
              <a:latin typeface="Arial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1292 edges</a:t>
            </a:r>
            <a:endParaRPr b="0" lang="en-IE" sz="2200" spc="-1" strike="noStrike">
              <a:latin typeface="Arial"/>
            </a:endParaRPr>
          </a:p>
        </p:txBody>
      </p:sp>
      <p:sp>
        <p:nvSpPr>
          <p:cNvPr id="768" name=""/>
          <p:cNvSpPr/>
          <p:nvPr/>
        </p:nvSpPr>
        <p:spPr>
          <a:xfrm>
            <a:off x="3150720" y="3690000"/>
            <a:ext cx="439920" cy="35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69" name=""/>
          <p:cNvSpPr/>
          <p:nvPr/>
        </p:nvSpPr>
        <p:spPr>
          <a:xfrm>
            <a:off x="5821920" y="3690000"/>
            <a:ext cx="439560" cy="35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70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71" name="" descr=""/>
          <p:cNvPicPr/>
          <p:nvPr/>
        </p:nvPicPr>
        <p:blipFill>
          <a:blip r:embed="rId4"/>
          <a:stretch/>
        </p:blipFill>
        <p:spPr>
          <a:xfrm>
            <a:off x="-54000" y="98964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772" name=""/>
          <p:cNvSpPr/>
          <p:nvPr/>
        </p:nvSpPr>
        <p:spPr>
          <a:xfrm>
            <a:off x="8492760" y="3690000"/>
            <a:ext cx="439560" cy="35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73" name="" descr=""/>
          <p:cNvPicPr/>
          <p:nvPr/>
        </p:nvPicPr>
        <p:blipFill>
          <a:blip r:embed="rId5"/>
          <a:stretch/>
        </p:blipFill>
        <p:spPr>
          <a:xfrm>
            <a:off x="9475200" y="3294360"/>
            <a:ext cx="1144800" cy="1144800"/>
          </a:xfrm>
          <a:prstGeom prst="rect">
            <a:avLst/>
          </a:prstGeom>
          <a:ln w="0">
            <a:noFill/>
          </a:ln>
        </p:spPr>
      </p:pic>
      <p:sp>
        <p:nvSpPr>
          <p:cNvPr id="774" name=""/>
          <p:cNvSpPr txBox="1"/>
          <p:nvPr/>
        </p:nvSpPr>
        <p:spPr>
          <a:xfrm>
            <a:off x="8668440" y="1620360"/>
            <a:ext cx="2491560" cy="1340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2 OG</a:t>
            </a:r>
            <a:endParaRPr b="0" lang="en-IE" sz="2200" spc="-1" strike="noStrike">
              <a:latin typeface="Arial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5 miRNAs</a:t>
            </a:r>
            <a:endParaRPr b="0" lang="en-IE" sz="2200" spc="-1" strike="noStrike">
              <a:latin typeface="Arial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151 nodes</a:t>
            </a:r>
            <a:endParaRPr b="0" lang="en-IE" sz="2200" spc="-1" strike="noStrike">
              <a:latin typeface="Arial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163 edges</a:t>
            </a:r>
            <a:endParaRPr b="0" lang="en-IE" sz="2200" spc="-1" strike="noStrike">
              <a:latin typeface="Arial"/>
            </a:endParaRPr>
          </a:p>
        </p:txBody>
      </p:sp>
      <p:sp>
        <p:nvSpPr>
          <p:cNvPr id="775" name=""/>
          <p:cNvSpPr/>
          <p:nvPr/>
        </p:nvSpPr>
        <p:spPr>
          <a:xfrm>
            <a:off x="360" y="2772000"/>
            <a:ext cx="540000" cy="360000"/>
          </a:xfrm>
          <a:prstGeom prst="rect">
            <a:avLst/>
          </a:prstGeom>
          <a:gradFill rotWithShape="0">
            <a:gsLst>
              <a:gs pos="0">
                <a:srgbClr val="4caf5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600" spc="-1" strike="noStrike">
                <a:latin typeface="Arial"/>
              </a:rPr>
              <a:t>MO</a:t>
            </a:r>
            <a:endParaRPr b="0" lang="en-IE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77" name="" descr=""/>
          <p:cNvPicPr/>
          <p:nvPr/>
        </p:nvPicPr>
        <p:blipFill>
          <a:blip r:embed="rId1"/>
          <a:stretch/>
        </p:blipFill>
        <p:spPr>
          <a:xfrm>
            <a:off x="-53640" y="99000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778" name=""/>
          <p:cNvSpPr/>
          <p:nvPr/>
        </p:nvSpPr>
        <p:spPr>
          <a:xfrm>
            <a:off x="360" y="2772000"/>
            <a:ext cx="540000" cy="360000"/>
          </a:xfrm>
          <a:prstGeom prst="rect">
            <a:avLst/>
          </a:prstGeom>
          <a:gradFill rotWithShape="0">
            <a:gsLst>
              <a:gs pos="0">
                <a:srgbClr val="4caf5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600" spc="-1" strike="noStrike">
                <a:latin typeface="Arial"/>
              </a:rPr>
              <a:t>MO</a:t>
            </a:r>
            <a:endParaRPr b="0" lang="en-IE" sz="1600" spc="-1" strike="noStrike">
              <a:latin typeface="Arial"/>
            </a:endParaRPr>
          </a:p>
        </p:txBody>
      </p:sp>
      <p:pic>
        <p:nvPicPr>
          <p:cNvPr id="779" name="" descr=""/>
          <p:cNvPicPr/>
          <p:nvPr/>
        </p:nvPicPr>
        <p:blipFill>
          <a:blip r:embed="rId2"/>
          <a:srcRect l="11604" t="0" r="35244" b="0"/>
          <a:stretch/>
        </p:blipFill>
        <p:spPr>
          <a:xfrm rot="16174800">
            <a:off x="3089880" y="210240"/>
            <a:ext cx="6479640" cy="6372720"/>
          </a:xfrm>
          <a:prstGeom prst="rect">
            <a:avLst/>
          </a:prstGeom>
          <a:ln w="0">
            <a:noFill/>
          </a:ln>
        </p:spPr>
      </p:pic>
      <p:sp>
        <p:nvSpPr>
          <p:cNvPr id="780" name=""/>
          <p:cNvSpPr txBox="1"/>
          <p:nvPr/>
        </p:nvSpPr>
        <p:spPr>
          <a:xfrm>
            <a:off x="9360000" y="540000"/>
            <a:ext cx="2160000" cy="225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90000"/>
              </a:lnSpc>
              <a:spcBef>
                <a:spcPts val="17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hsa-miR-124-3p</a:t>
            </a:r>
            <a:endParaRPr b="0" lang="en-IE" sz="1800" spc="-1" strike="noStrike">
              <a:latin typeface="Arial"/>
              <a:ea typeface="Noto Sans CJK SC"/>
            </a:endParaRPr>
          </a:p>
          <a:p>
            <a:pPr marL="432000" indent="-324000">
              <a:lnSpc>
                <a:spcPct val="90000"/>
              </a:lnSpc>
              <a:spcBef>
                <a:spcPts val="17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hsa-miR-137</a:t>
            </a:r>
            <a:endParaRPr b="0" lang="en-IE" sz="1800" spc="-1" strike="noStrike">
              <a:latin typeface="Arial"/>
              <a:ea typeface="Noto Sans CJK SC"/>
            </a:endParaRPr>
          </a:p>
          <a:p>
            <a:pPr marL="432000" indent="-324000">
              <a:lnSpc>
                <a:spcPct val="90000"/>
              </a:lnSpc>
              <a:spcBef>
                <a:spcPts val="17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hsa-miR-145-5p</a:t>
            </a:r>
            <a:endParaRPr b="0" lang="en-IE" sz="1800" spc="-1" strike="noStrike">
              <a:latin typeface="Arial"/>
              <a:ea typeface="Noto Sans CJK SC"/>
            </a:endParaRPr>
          </a:p>
          <a:p>
            <a:pPr marL="432000" indent="-324000">
              <a:lnSpc>
                <a:spcPct val="90000"/>
              </a:lnSpc>
              <a:spcBef>
                <a:spcPts val="17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hsa-miR-221-3p</a:t>
            </a:r>
            <a:endParaRPr b="0" lang="en-IE" sz="1800" spc="-1" strike="noStrike">
              <a:latin typeface="Arial"/>
              <a:ea typeface="Noto Sans CJK SC"/>
            </a:endParaRPr>
          </a:p>
          <a:p>
            <a:pPr marL="432000" indent="-324000">
              <a:lnSpc>
                <a:spcPct val="90000"/>
              </a:lnSpc>
              <a:spcBef>
                <a:spcPts val="17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hsa-miR-22-3p</a:t>
            </a:r>
            <a:endParaRPr b="0" lang="en-IE" sz="1800" spc="-1" strike="noStrike">
              <a:latin typeface="Arial"/>
              <a:ea typeface="Noto Sans CJK S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82" name="" descr=""/>
          <p:cNvPicPr/>
          <p:nvPr/>
        </p:nvPicPr>
        <p:blipFill>
          <a:blip r:embed="rId1"/>
          <a:stretch/>
        </p:blipFill>
        <p:spPr>
          <a:xfrm>
            <a:off x="-53640" y="99000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783" name="PlaceHolder 23"/>
          <p:cNvSpPr txBox="1"/>
          <p:nvPr/>
        </p:nvSpPr>
        <p:spPr>
          <a:xfrm>
            <a:off x="838440" y="365040"/>
            <a:ext cx="10264680" cy="189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Middle age vs Old Down-regulated  </a:t>
            </a:r>
            <a:endParaRPr b="0" lang="en-IE" sz="4000" spc="-1" strike="noStrike">
              <a:latin typeface="Arial"/>
            </a:endParaRPr>
          </a:p>
        </p:txBody>
      </p:sp>
      <p:sp>
        <p:nvSpPr>
          <p:cNvPr id="784" name=""/>
          <p:cNvSpPr/>
          <p:nvPr/>
        </p:nvSpPr>
        <p:spPr>
          <a:xfrm>
            <a:off x="360" y="2772000"/>
            <a:ext cx="540000" cy="360000"/>
          </a:xfrm>
          <a:prstGeom prst="rect">
            <a:avLst/>
          </a:prstGeom>
          <a:gradFill rotWithShape="0">
            <a:gsLst>
              <a:gs pos="0">
                <a:srgbClr val="4caf5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600" spc="-1" strike="noStrike">
                <a:latin typeface="Arial"/>
              </a:rPr>
              <a:t>MO</a:t>
            </a:r>
            <a:endParaRPr b="0" lang="en-IE" sz="1600" spc="-1" strike="noStrike">
              <a:latin typeface="Arial"/>
            </a:endParaRPr>
          </a:p>
        </p:txBody>
      </p:sp>
      <p:pic>
        <p:nvPicPr>
          <p:cNvPr id="785" name="" descr=""/>
          <p:cNvPicPr/>
          <p:nvPr/>
        </p:nvPicPr>
        <p:blipFill>
          <a:blip r:embed="rId2"/>
          <a:stretch/>
        </p:blipFill>
        <p:spPr>
          <a:xfrm>
            <a:off x="3600000" y="1980000"/>
            <a:ext cx="4248720" cy="4364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87" name="" descr=""/>
          <p:cNvPicPr/>
          <p:nvPr/>
        </p:nvPicPr>
        <p:blipFill>
          <a:blip r:embed="rId1"/>
          <a:stretch/>
        </p:blipFill>
        <p:spPr>
          <a:xfrm>
            <a:off x="-53640" y="99000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788" name="PlaceHolder 24"/>
          <p:cNvSpPr txBox="1"/>
          <p:nvPr/>
        </p:nvSpPr>
        <p:spPr>
          <a:xfrm>
            <a:off x="838800" y="365040"/>
            <a:ext cx="10264680" cy="189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Selecting the OG genes and their connections</a:t>
            </a:r>
            <a:endParaRPr b="0" lang="en-IE" sz="4000" spc="-1" strike="noStrike">
              <a:latin typeface="Arial"/>
            </a:endParaRPr>
          </a:p>
        </p:txBody>
      </p:sp>
      <p:sp>
        <p:nvSpPr>
          <p:cNvPr id="789" name="PlaceHolder 25"/>
          <p:cNvSpPr txBox="1"/>
          <p:nvPr/>
        </p:nvSpPr>
        <p:spPr>
          <a:xfrm>
            <a:off x="7920000" y="1620000"/>
            <a:ext cx="3960000" cy="203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2 OG</a:t>
            </a:r>
            <a:endParaRPr b="0" lang="en-IE" sz="28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2 miRNAs</a:t>
            </a:r>
            <a:endParaRPr b="0" lang="en-IE" sz="28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19 interaction genes</a:t>
            </a:r>
            <a:endParaRPr b="0" lang="en-IE" sz="28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35 edges</a:t>
            </a:r>
            <a:endParaRPr b="0" lang="en-IE" sz="2800" spc="-1" strike="noStrike">
              <a:latin typeface="Arial"/>
            </a:endParaRPr>
          </a:p>
        </p:txBody>
      </p:sp>
      <p:sp>
        <p:nvSpPr>
          <p:cNvPr id="790" name=""/>
          <p:cNvSpPr/>
          <p:nvPr/>
        </p:nvSpPr>
        <p:spPr>
          <a:xfrm>
            <a:off x="360" y="2772000"/>
            <a:ext cx="540000" cy="360000"/>
          </a:xfrm>
          <a:prstGeom prst="rect">
            <a:avLst/>
          </a:prstGeom>
          <a:gradFill rotWithShape="0">
            <a:gsLst>
              <a:gs pos="0">
                <a:srgbClr val="4caf5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600" spc="-1" strike="noStrike">
                <a:latin typeface="Arial"/>
              </a:rPr>
              <a:t>MO</a:t>
            </a:r>
            <a:endParaRPr b="0" lang="en-IE" sz="1600" spc="-1" strike="noStrike">
              <a:latin typeface="Arial"/>
            </a:endParaRPr>
          </a:p>
        </p:txBody>
      </p:sp>
      <p:pic>
        <p:nvPicPr>
          <p:cNvPr id="791" name="" descr=""/>
          <p:cNvPicPr/>
          <p:nvPr/>
        </p:nvPicPr>
        <p:blipFill>
          <a:blip r:embed="rId2"/>
          <a:srcRect l="9214" t="0" r="31663" b="0"/>
          <a:stretch/>
        </p:blipFill>
        <p:spPr>
          <a:xfrm>
            <a:off x="1080360" y="1800000"/>
            <a:ext cx="5219640" cy="5009760"/>
          </a:xfrm>
          <a:prstGeom prst="rect">
            <a:avLst/>
          </a:prstGeom>
          <a:ln w="0">
            <a:noFill/>
          </a:ln>
        </p:spPr>
      </p:pic>
      <p:pic>
        <p:nvPicPr>
          <p:cNvPr id="792" name="" descr=""/>
          <p:cNvPicPr/>
          <p:nvPr/>
        </p:nvPicPr>
        <p:blipFill>
          <a:blip r:embed="rId3"/>
          <a:stretch/>
        </p:blipFill>
        <p:spPr>
          <a:xfrm>
            <a:off x="8351280" y="3614760"/>
            <a:ext cx="2988720" cy="3069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94" name="" descr=""/>
          <p:cNvPicPr/>
          <p:nvPr/>
        </p:nvPicPr>
        <p:blipFill>
          <a:blip r:embed="rId1"/>
          <a:stretch/>
        </p:blipFill>
        <p:spPr>
          <a:xfrm>
            <a:off x="-53640" y="99000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795" name="PlaceHolder 26"/>
          <p:cNvSpPr txBox="1"/>
          <p:nvPr/>
        </p:nvSpPr>
        <p:spPr>
          <a:xfrm>
            <a:off x="838800" y="365040"/>
            <a:ext cx="10264680" cy="189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Selecting the OG genes and their connections</a:t>
            </a:r>
            <a:endParaRPr b="0" lang="en-IE" sz="4000" spc="-1" strike="noStrike">
              <a:latin typeface="Arial"/>
            </a:endParaRPr>
          </a:p>
        </p:txBody>
      </p:sp>
      <p:sp>
        <p:nvSpPr>
          <p:cNvPr id="796" name="PlaceHolder 27"/>
          <p:cNvSpPr txBox="1"/>
          <p:nvPr/>
        </p:nvSpPr>
        <p:spPr>
          <a:xfrm>
            <a:off x="1260000" y="2464560"/>
            <a:ext cx="3960000" cy="419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hsa-miR-221-3p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hsa-miR-145-5p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hsa-miR-137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hsa-miR-124-3p</a:t>
            </a:r>
            <a:endParaRPr b="0" lang="en-IE" sz="2600" spc="-1" strike="noStrike">
              <a:latin typeface="Arial"/>
            </a:endParaRPr>
          </a:p>
        </p:txBody>
      </p:sp>
      <p:sp>
        <p:nvSpPr>
          <p:cNvPr id="797" name=""/>
          <p:cNvSpPr txBox="1"/>
          <p:nvPr/>
        </p:nvSpPr>
        <p:spPr>
          <a:xfrm>
            <a:off x="4878000" y="2375640"/>
            <a:ext cx="1962000" cy="2304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GTPBP4</a:t>
            </a:r>
            <a:endParaRPr b="0" lang="en-IE" sz="2600" spc="-1" strike="noStrike">
              <a:latin typeface="Arial"/>
            </a:endParaRPr>
          </a:p>
          <a:p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TMX2</a:t>
            </a:r>
            <a:endParaRPr b="0" lang="en-IE" sz="2600" spc="-1" strike="noStrike">
              <a:latin typeface="Arial"/>
            </a:endParaRPr>
          </a:p>
        </p:txBody>
      </p:sp>
      <p:sp>
        <p:nvSpPr>
          <p:cNvPr id="798" name=""/>
          <p:cNvSpPr txBox="1"/>
          <p:nvPr/>
        </p:nvSpPr>
        <p:spPr>
          <a:xfrm>
            <a:off x="7020000" y="2160000"/>
            <a:ext cx="1980000" cy="4185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ATXN1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BET1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CCL2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ESR1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FN1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GRB10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IFI16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JUN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KLF12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99" name=""/>
          <p:cNvSpPr/>
          <p:nvPr/>
        </p:nvSpPr>
        <p:spPr>
          <a:xfrm>
            <a:off x="360" y="2772000"/>
            <a:ext cx="540000" cy="360000"/>
          </a:xfrm>
          <a:prstGeom prst="rect">
            <a:avLst/>
          </a:prstGeom>
          <a:gradFill rotWithShape="0">
            <a:gsLst>
              <a:gs pos="0">
                <a:srgbClr val="4caf5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600" spc="-1" strike="noStrike">
                <a:latin typeface="Arial"/>
              </a:rPr>
              <a:t>MO</a:t>
            </a:r>
            <a:endParaRPr b="0" lang="en-IE" sz="1600" spc="-1" strike="noStrike">
              <a:latin typeface="Arial"/>
            </a:endParaRPr>
          </a:p>
        </p:txBody>
      </p:sp>
      <p:sp>
        <p:nvSpPr>
          <p:cNvPr id="800" name=""/>
          <p:cNvSpPr txBox="1"/>
          <p:nvPr/>
        </p:nvSpPr>
        <p:spPr>
          <a:xfrm>
            <a:off x="8820000" y="2160000"/>
            <a:ext cx="2520000" cy="378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KLF6</a:t>
            </a:r>
            <a:endParaRPr b="0" lang="en-IE" sz="2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LRRK2</a:t>
            </a:r>
            <a:endParaRPr b="0" lang="en-IE" sz="2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NARS1</a:t>
            </a:r>
            <a:endParaRPr b="0" lang="en-IE" sz="2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SART3</a:t>
            </a:r>
            <a:endParaRPr b="0" lang="en-IE" sz="2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SOX2</a:t>
            </a:r>
            <a:endParaRPr b="0" lang="en-IE" sz="2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YBX1</a:t>
            </a:r>
            <a:endParaRPr b="0" lang="en-IE" sz="2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ssrna_ag</a:t>
            </a:r>
            <a:endParaRPr b="0" lang="en-IE" sz="2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ssrna_ug</a:t>
            </a:r>
            <a:endParaRPr b="0" lang="en-IE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802" name="" descr=""/>
          <p:cNvPicPr/>
          <p:nvPr/>
        </p:nvPicPr>
        <p:blipFill>
          <a:blip r:embed="rId1"/>
          <a:stretch/>
        </p:blipFill>
        <p:spPr>
          <a:xfrm>
            <a:off x="-53640" y="99000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803" name="PlaceHolder 30"/>
          <p:cNvSpPr txBox="1"/>
          <p:nvPr/>
        </p:nvSpPr>
        <p:spPr>
          <a:xfrm>
            <a:off x="838800" y="365040"/>
            <a:ext cx="10264680" cy="189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Common miRNAs</a:t>
            </a:r>
            <a:endParaRPr b="0" lang="en-IE" sz="4000" spc="-1" strike="noStrike">
              <a:latin typeface="Arial"/>
            </a:endParaRPr>
          </a:p>
        </p:txBody>
      </p:sp>
      <p:sp>
        <p:nvSpPr>
          <p:cNvPr id="804" name=""/>
          <p:cNvSpPr/>
          <p:nvPr/>
        </p:nvSpPr>
        <p:spPr>
          <a:xfrm>
            <a:off x="360" y="2772000"/>
            <a:ext cx="540000" cy="360000"/>
          </a:xfrm>
          <a:prstGeom prst="rect">
            <a:avLst/>
          </a:prstGeom>
          <a:gradFill rotWithShape="0">
            <a:gsLst>
              <a:gs pos="0">
                <a:srgbClr val="4caf5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600" spc="-1" strike="noStrike">
                <a:latin typeface="Arial"/>
              </a:rPr>
              <a:t>MO</a:t>
            </a:r>
            <a:endParaRPr b="0" lang="en-IE" sz="1600" spc="-1" strike="noStrike">
              <a:latin typeface="Arial"/>
            </a:endParaRPr>
          </a:p>
        </p:txBody>
      </p:sp>
      <p:sp>
        <p:nvSpPr>
          <p:cNvPr id="805" name=""/>
          <p:cNvSpPr/>
          <p:nvPr/>
        </p:nvSpPr>
        <p:spPr>
          <a:xfrm>
            <a:off x="360" y="2304000"/>
            <a:ext cx="540000" cy="3600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4caf50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800" spc="-1" strike="noStrike">
                <a:latin typeface="Arial"/>
              </a:rPr>
              <a:t>YM</a:t>
            </a:r>
            <a:endParaRPr b="0" lang="en-IE" sz="1800" spc="-1" strike="noStrike">
              <a:latin typeface="Arial"/>
            </a:endParaRPr>
          </a:p>
        </p:txBody>
      </p:sp>
      <p:sp>
        <p:nvSpPr>
          <p:cNvPr id="806" name=""/>
          <p:cNvSpPr/>
          <p:nvPr/>
        </p:nvSpPr>
        <p:spPr>
          <a:xfrm>
            <a:off x="360" y="1800000"/>
            <a:ext cx="540000" cy="3600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800" spc="-1" strike="noStrike">
                <a:latin typeface="Arial"/>
              </a:rPr>
              <a:t>YO</a:t>
            </a:r>
            <a:endParaRPr b="0" lang="en-IE" sz="1800" spc="-1" strike="noStrike">
              <a:latin typeface="Arial"/>
            </a:endParaRPr>
          </a:p>
        </p:txBody>
      </p:sp>
      <p:pic>
        <p:nvPicPr>
          <p:cNvPr id="807" name="" descr=""/>
          <p:cNvPicPr/>
          <p:nvPr/>
        </p:nvPicPr>
        <p:blipFill>
          <a:blip r:embed="rId2"/>
          <a:stretch/>
        </p:blipFill>
        <p:spPr>
          <a:xfrm>
            <a:off x="5760000" y="720000"/>
            <a:ext cx="6120000" cy="6120000"/>
          </a:xfrm>
          <a:prstGeom prst="rect">
            <a:avLst/>
          </a:prstGeom>
          <a:ln w="0">
            <a:noFill/>
          </a:ln>
        </p:spPr>
      </p:pic>
      <p:sp>
        <p:nvSpPr>
          <p:cNvPr id="808" name=""/>
          <p:cNvSpPr txBox="1"/>
          <p:nvPr/>
        </p:nvSpPr>
        <p:spPr>
          <a:xfrm>
            <a:off x="1080000" y="1980000"/>
            <a:ext cx="4680000" cy="439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701"/>
              </a:spcBef>
              <a:buNone/>
            </a:pP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432000" indent="-324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hsa-miR-29a-3p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432000" indent="-324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hsa-miR-29b-3p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432000" indent="-324000">
              <a:lnSpc>
                <a:spcPct val="90000"/>
              </a:lnSpc>
              <a:spcBef>
                <a:spcPts val="17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</a:rPr>
              <a:t>hsa-miR-124-3p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09" name=""/>
          <p:cNvSpPr/>
          <p:nvPr/>
        </p:nvSpPr>
        <p:spPr>
          <a:xfrm>
            <a:off x="9540000" y="900000"/>
            <a:ext cx="1080000" cy="3600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800" spc="-1" strike="noStrike">
                <a:latin typeface="Arial"/>
              </a:rPr>
              <a:t>Y vsO</a:t>
            </a:r>
            <a:endParaRPr b="0" lang="en-IE" sz="1800" spc="-1" strike="noStrike">
              <a:latin typeface="Arial"/>
            </a:endParaRPr>
          </a:p>
        </p:txBody>
      </p:sp>
      <p:sp>
        <p:nvSpPr>
          <p:cNvPr id="810" name=""/>
          <p:cNvSpPr/>
          <p:nvPr/>
        </p:nvSpPr>
        <p:spPr>
          <a:xfrm>
            <a:off x="8460000" y="6300000"/>
            <a:ext cx="1080000" cy="3600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4caf50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800" spc="-1" strike="noStrike">
                <a:latin typeface="Arial"/>
              </a:rPr>
              <a:t>Y vs M</a:t>
            </a:r>
            <a:endParaRPr b="0" lang="en-IE" sz="1800" spc="-1" strike="noStrike">
              <a:latin typeface="Arial"/>
            </a:endParaRPr>
          </a:p>
        </p:txBody>
      </p:sp>
      <p:sp>
        <p:nvSpPr>
          <p:cNvPr id="811" name=""/>
          <p:cNvSpPr/>
          <p:nvPr/>
        </p:nvSpPr>
        <p:spPr>
          <a:xfrm>
            <a:off x="7092000" y="972000"/>
            <a:ext cx="1080000" cy="360000"/>
          </a:xfrm>
          <a:prstGeom prst="rect">
            <a:avLst/>
          </a:prstGeom>
          <a:gradFill rotWithShape="0">
            <a:gsLst>
              <a:gs pos="0">
                <a:srgbClr val="4caf5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600" spc="-1" strike="noStrike">
                <a:latin typeface="Arial"/>
              </a:rPr>
              <a:t>M vs O</a:t>
            </a:r>
            <a:endParaRPr b="0" lang="en-IE" sz="1600" spc="-1" strike="noStrike">
              <a:latin typeface="Arial"/>
            </a:endParaRPr>
          </a:p>
        </p:txBody>
      </p:sp>
      <p:sp>
        <p:nvSpPr>
          <p:cNvPr id="812" name=""/>
          <p:cNvSpPr/>
          <p:nvPr/>
        </p:nvSpPr>
        <p:spPr>
          <a:xfrm>
            <a:off x="360" y="2772000"/>
            <a:ext cx="540000" cy="360000"/>
          </a:xfrm>
          <a:prstGeom prst="rect">
            <a:avLst/>
          </a:prstGeom>
          <a:gradFill rotWithShape="0">
            <a:gsLst>
              <a:gs pos="0">
                <a:srgbClr val="4caf5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600" spc="-1" strike="noStrike">
                <a:latin typeface="Arial"/>
              </a:rPr>
              <a:t>MO</a:t>
            </a:r>
            <a:endParaRPr b="0" lang="en-IE" sz="1600" spc="-1" strike="noStrike">
              <a:latin typeface="Arial"/>
            </a:endParaRPr>
          </a:p>
        </p:txBody>
      </p:sp>
      <p:sp>
        <p:nvSpPr>
          <p:cNvPr id="813" name=""/>
          <p:cNvSpPr/>
          <p:nvPr/>
        </p:nvSpPr>
        <p:spPr>
          <a:xfrm>
            <a:off x="360" y="2772000"/>
            <a:ext cx="540000" cy="360000"/>
          </a:xfrm>
          <a:prstGeom prst="rect">
            <a:avLst/>
          </a:prstGeom>
          <a:gradFill rotWithShape="0">
            <a:gsLst>
              <a:gs pos="0">
                <a:srgbClr val="4caf5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600" spc="-1" strike="noStrike">
                <a:latin typeface="Arial"/>
              </a:rPr>
              <a:t>MO</a:t>
            </a:r>
            <a:endParaRPr b="0" lang="en-IE" sz="1600" spc="-1" strike="noStrike">
              <a:latin typeface="Arial"/>
            </a:endParaRPr>
          </a:p>
        </p:txBody>
      </p:sp>
      <p:sp>
        <p:nvSpPr>
          <p:cNvPr id="814" name=""/>
          <p:cNvSpPr/>
          <p:nvPr/>
        </p:nvSpPr>
        <p:spPr>
          <a:xfrm>
            <a:off x="1390680" y="3960000"/>
            <a:ext cx="2389320" cy="3600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800" spc="-1" strike="noStrike">
                <a:latin typeface="Arial"/>
              </a:rPr>
              <a:t>Y vsO</a:t>
            </a:r>
            <a:endParaRPr b="0" lang="en-IE" sz="1800" spc="-1" strike="noStrike">
              <a:latin typeface="Arial"/>
            </a:endParaRPr>
          </a:p>
        </p:txBody>
      </p:sp>
      <p:sp>
        <p:nvSpPr>
          <p:cNvPr id="815" name=""/>
          <p:cNvSpPr/>
          <p:nvPr/>
        </p:nvSpPr>
        <p:spPr>
          <a:xfrm>
            <a:off x="2520000" y="4320000"/>
            <a:ext cx="1260000" cy="360000"/>
          </a:xfrm>
          <a:prstGeom prst="rect">
            <a:avLst/>
          </a:prstGeom>
          <a:gradFill rotWithShape="0">
            <a:gsLst>
              <a:gs pos="0">
                <a:srgbClr val="4caf5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600" spc="-1" strike="noStrike">
                <a:latin typeface="Arial"/>
              </a:rPr>
              <a:t>M vs O</a:t>
            </a:r>
            <a:endParaRPr b="0" lang="en-IE" sz="1600" spc="-1" strike="noStrike">
              <a:latin typeface="Arial"/>
            </a:endParaRPr>
          </a:p>
        </p:txBody>
      </p:sp>
      <p:sp>
        <p:nvSpPr>
          <p:cNvPr id="816" name=""/>
          <p:cNvSpPr/>
          <p:nvPr/>
        </p:nvSpPr>
        <p:spPr>
          <a:xfrm>
            <a:off x="9540000" y="900000"/>
            <a:ext cx="1080000" cy="3600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800" spc="-1" strike="noStrike">
                <a:latin typeface="Arial"/>
              </a:rPr>
              <a:t>Y vsO</a:t>
            </a:r>
            <a:endParaRPr b="0" lang="en-IE" sz="1800" spc="-1" strike="noStrike">
              <a:latin typeface="Arial"/>
            </a:endParaRPr>
          </a:p>
        </p:txBody>
      </p:sp>
      <p:sp>
        <p:nvSpPr>
          <p:cNvPr id="817" name=""/>
          <p:cNvSpPr/>
          <p:nvPr/>
        </p:nvSpPr>
        <p:spPr>
          <a:xfrm>
            <a:off x="8460000" y="6300000"/>
            <a:ext cx="1080000" cy="3600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4caf50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800" spc="-1" strike="noStrike">
                <a:latin typeface="Arial"/>
              </a:rPr>
              <a:t>Y vs M</a:t>
            </a:r>
            <a:endParaRPr b="0" lang="en-IE" sz="1800" spc="-1" strike="noStrike">
              <a:latin typeface="Arial"/>
            </a:endParaRPr>
          </a:p>
        </p:txBody>
      </p:sp>
      <p:sp>
        <p:nvSpPr>
          <p:cNvPr id="818" name=""/>
          <p:cNvSpPr/>
          <p:nvPr/>
        </p:nvSpPr>
        <p:spPr>
          <a:xfrm>
            <a:off x="1440000" y="2520000"/>
            <a:ext cx="2340000" cy="3600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800" spc="-1" strike="noStrike">
                <a:latin typeface="Arial"/>
              </a:rPr>
              <a:t>Y vsO</a:t>
            </a:r>
            <a:endParaRPr b="0" lang="en-IE" sz="1800" spc="-1" strike="noStrike">
              <a:latin typeface="Arial"/>
            </a:endParaRPr>
          </a:p>
        </p:txBody>
      </p:sp>
      <p:sp>
        <p:nvSpPr>
          <p:cNvPr id="819" name=""/>
          <p:cNvSpPr/>
          <p:nvPr/>
        </p:nvSpPr>
        <p:spPr>
          <a:xfrm>
            <a:off x="1440000" y="2160000"/>
            <a:ext cx="1260000" cy="3600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4caf50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800" spc="-1" strike="noStrike">
                <a:latin typeface="Arial"/>
              </a:rPr>
              <a:t>Y vs M</a:t>
            </a:r>
            <a:endParaRPr b="0" lang="en-I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" name="" descr=""/>
          <p:cNvPicPr/>
          <p:nvPr/>
        </p:nvPicPr>
        <p:blipFill>
          <a:blip r:embed="rId1"/>
          <a:stretch/>
        </p:blipFill>
        <p:spPr>
          <a:xfrm>
            <a:off x="5760000" y="702360"/>
            <a:ext cx="5957640" cy="5957640"/>
          </a:xfrm>
          <a:prstGeom prst="rect">
            <a:avLst/>
          </a:prstGeom>
          <a:ln w="0">
            <a:noFill/>
          </a:ln>
        </p:spPr>
      </p:pic>
      <p:sp>
        <p:nvSpPr>
          <p:cNvPr id="821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822" name="" descr=""/>
          <p:cNvPicPr/>
          <p:nvPr/>
        </p:nvPicPr>
        <p:blipFill>
          <a:blip r:embed="rId2"/>
          <a:stretch/>
        </p:blipFill>
        <p:spPr>
          <a:xfrm>
            <a:off x="-53640" y="990000"/>
            <a:ext cx="810360" cy="81036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823" name="PlaceHolder 28"/>
          <p:cNvSpPr txBox="1"/>
          <p:nvPr/>
        </p:nvSpPr>
        <p:spPr>
          <a:xfrm>
            <a:off x="838800" y="365040"/>
            <a:ext cx="10264680" cy="189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Naive (barbaric) method vs age grouping</a:t>
            </a:r>
            <a:endParaRPr b="0" lang="en-IE" sz="4000" spc="-1" strike="noStrike">
              <a:latin typeface="Arial"/>
            </a:endParaRPr>
          </a:p>
        </p:txBody>
      </p:sp>
      <p:sp>
        <p:nvSpPr>
          <p:cNvPr id="824" name=""/>
          <p:cNvSpPr/>
          <p:nvPr/>
        </p:nvSpPr>
        <p:spPr>
          <a:xfrm>
            <a:off x="360" y="2772000"/>
            <a:ext cx="540000" cy="360000"/>
          </a:xfrm>
          <a:prstGeom prst="rect">
            <a:avLst/>
          </a:prstGeom>
          <a:gradFill rotWithShape="0">
            <a:gsLst>
              <a:gs pos="0">
                <a:srgbClr val="4caf5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600" spc="-1" strike="noStrike">
                <a:latin typeface="Arial"/>
              </a:rPr>
              <a:t>MO</a:t>
            </a:r>
            <a:endParaRPr b="0" lang="en-IE" sz="1600" spc="-1" strike="noStrike">
              <a:latin typeface="Arial"/>
            </a:endParaRPr>
          </a:p>
        </p:txBody>
      </p:sp>
      <p:sp>
        <p:nvSpPr>
          <p:cNvPr id="825" name=""/>
          <p:cNvSpPr/>
          <p:nvPr/>
        </p:nvSpPr>
        <p:spPr>
          <a:xfrm>
            <a:off x="360" y="2304000"/>
            <a:ext cx="540000" cy="3600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4caf50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800" spc="-1" strike="noStrike">
                <a:latin typeface="Arial"/>
              </a:rPr>
              <a:t>YM</a:t>
            </a:r>
            <a:endParaRPr b="0" lang="en-IE" sz="1800" spc="-1" strike="noStrike">
              <a:latin typeface="Arial"/>
            </a:endParaRPr>
          </a:p>
        </p:txBody>
      </p:sp>
      <p:sp>
        <p:nvSpPr>
          <p:cNvPr id="826" name=""/>
          <p:cNvSpPr/>
          <p:nvPr/>
        </p:nvSpPr>
        <p:spPr>
          <a:xfrm>
            <a:off x="360" y="1800000"/>
            <a:ext cx="540000" cy="36000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800" spc="-1" strike="noStrike">
                <a:latin typeface="Arial"/>
              </a:rPr>
              <a:t>YO</a:t>
            </a:r>
            <a:endParaRPr b="0" lang="en-IE" sz="1800" spc="-1" strike="noStrike">
              <a:latin typeface="Arial"/>
            </a:endParaRPr>
          </a:p>
        </p:txBody>
      </p:sp>
      <p:sp>
        <p:nvSpPr>
          <p:cNvPr id="827" name=""/>
          <p:cNvSpPr txBox="1"/>
          <p:nvPr/>
        </p:nvSpPr>
        <p:spPr>
          <a:xfrm>
            <a:off x="1080000" y="1980000"/>
            <a:ext cx="4680000" cy="439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hsa-miR-200c-3p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hsa-miR-21-5p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hsa-miR-22-3p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hsa-miR-221-3p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hsa-miR-29a-3p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hsa-miR-29b-3p</a:t>
            </a:r>
            <a:endParaRPr b="0" lang="en-US" sz="2600" spc="168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28" name=""/>
          <p:cNvSpPr/>
          <p:nvPr/>
        </p:nvSpPr>
        <p:spPr>
          <a:xfrm>
            <a:off x="360" y="2772000"/>
            <a:ext cx="540000" cy="360000"/>
          </a:xfrm>
          <a:prstGeom prst="rect">
            <a:avLst/>
          </a:prstGeom>
          <a:gradFill rotWithShape="0">
            <a:gsLst>
              <a:gs pos="0">
                <a:srgbClr val="4caf5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600" spc="-1" strike="noStrike">
                <a:latin typeface="Arial"/>
              </a:rPr>
              <a:t>MO</a:t>
            </a:r>
            <a:endParaRPr b="0" lang="en-IE" sz="1600" spc="-1" strike="noStrike">
              <a:latin typeface="Arial"/>
            </a:endParaRPr>
          </a:p>
        </p:txBody>
      </p:sp>
      <p:sp>
        <p:nvSpPr>
          <p:cNvPr id="829" name=""/>
          <p:cNvSpPr/>
          <p:nvPr/>
        </p:nvSpPr>
        <p:spPr>
          <a:xfrm>
            <a:off x="360" y="2772000"/>
            <a:ext cx="540000" cy="360000"/>
          </a:xfrm>
          <a:prstGeom prst="rect">
            <a:avLst/>
          </a:prstGeom>
          <a:gradFill rotWithShape="0">
            <a:gsLst>
              <a:gs pos="0">
                <a:srgbClr val="4caf5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E" sz="1600" spc="-1" strike="noStrike">
                <a:latin typeface="Arial"/>
              </a:rPr>
              <a:t>MO</a:t>
            </a:r>
            <a:endParaRPr b="0" lang="en-IE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831" name="" descr=""/>
          <p:cNvPicPr/>
          <p:nvPr/>
        </p:nvPicPr>
        <p:blipFill>
          <a:blip r:embed="rId1"/>
          <a:stretch/>
        </p:blipFill>
        <p:spPr>
          <a:xfrm>
            <a:off x="4060800" y="2161440"/>
            <a:ext cx="1620000" cy="162000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832" name="PlaceHolder 29"/>
          <p:cNvSpPr txBox="1"/>
          <p:nvPr/>
        </p:nvSpPr>
        <p:spPr>
          <a:xfrm>
            <a:off x="838800" y="365040"/>
            <a:ext cx="10264680" cy="189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What’s going good</a:t>
            </a:r>
            <a:endParaRPr b="0" lang="en-IE" sz="4000" spc="-1" strike="noStrike">
              <a:latin typeface="Arial"/>
            </a:endParaRPr>
          </a:p>
        </p:txBody>
      </p:sp>
      <p:pic>
        <p:nvPicPr>
          <p:cNvPr id="833" name="" descr=""/>
          <p:cNvPicPr/>
          <p:nvPr/>
        </p:nvPicPr>
        <p:blipFill>
          <a:blip r:embed="rId2"/>
          <a:stretch/>
        </p:blipFill>
        <p:spPr>
          <a:xfrm>
            <a:off x="6951600" y="1981440"/>
            <a:ext cx="1980000" cy="1980000"/>
          </a:xfrm>
          <a:prstGeom prst="rect">
            <a:avLst/>
          </a:prstGeom>
          <a:ln w="0">
            <a:noFill/>
          </a:ln>
        </p:spPr>
      </p:pic>
      <p:pic>
        <p:nvPicPr>
          <p:cNvPr id="834" name="" descr=""/>
          <p:cNvPicPr/>
          <p:nvPr/>
        </p:nvPicPr>
        <p:blipFill>
          <a:blip r:embed="rId3"/>
          <a:stretch/>
        </p:blipFill>
        <p:spPr>
          <a:xfrm>
            <a:off x="9900000" y="2219040"/>
            <a:ext cx="1504800" cy="1504800"/>
          </a:xfrm>
          <a:prstGeom prst="rect">
            <a:avLst/>
          </a:prstGeom>
          <a:ln w="0">
            <a:noFill/>
          </a:ln>
        </p:spPr>
      </p:pic>
      <p:pic>
        <p:nvPicPr>
          <p:cNvPr id="835" name="" descr=""/>
          <p:cNvPicPr/>
          <p:nvPr/>
        </p:nvPicPr>
        <p:blipFill>
          <a:blip r:embed="rId4"/>
          <a:stretch/>
        </p:blipFill>
        <p:spPr>
          <a:xfrm>
            <a:off x="1440000" y="1980000"/>
            <a:ext cx="1440000" cy="1983240"/>
          </a:xfrm>
          <a:prstGeom prst="rect">
            <a:avLst/>
          </a:prstGeom>
          <a:ln w="0">
            <a:noFill/>
          </a:ln>
        </p:spPr>
      </p:pic>
      <p:pic>
        <p:nvPicPr>
          <p:cNvPr id="836" name="" descr=""/>
          <p:cNvPicPr/>
          <p:nvPr/>
        </p:nvPicPr>
        <p:blipFill>
          <a:blip r:embed="rId5"/>
          <a:stretch/>
        </p:blipFill>
        <p:spPr>
          <a:xfrm>
            <a:off x="39240" y="3135240"/>
            <a:ext cx="644760" cy="644760"/>
          </a:xfrm>
          <a:prstGeom prst="rect">
            <a:avLst/>
          </a:prstGeom>
          <a:ln w="0">
            <a:noFill/>
          </a:ln>
        </p:spPr>
      </p:pic>
      <p:sp>
        <p:nvSpPr>
          <p:cNvPr id="837" name=""/>
          <p:cNvSpPr txBox="1"/>
          <p:nvPr/>
        </p:nvSpPr>
        <p:spPr>
          <a:xfrm>
            <a:off x="900000" y="4140000"/>
            <a:ext cx="2700000" cy="2304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168" strike="noStrike">
                <a:solidFill>
                  <a:srgbClr val="000000"/>
                </a:solidFill>
                <a:latin typeface="Arial"/>
                <a:ea typeface="DejaVu Sans"/>
              </a:rPr>
              <a:t>The DE genes are defined for all the experiments from miRSeq, RNAseq and microArray from heathy patients.</a:t>
            </a:r>
            <a:endParaRPr b="0" lang="en-IE" sz="1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168" strike="noStrike">
                <a:solidFill>
                  <a:srgbClr val="000000"/>
                </a:solidFill>
                <a:latin typeface="Arial"/>
                <a:ea typeface="DejaVu Sans"/>
              </a:rPr>
              <a:t>Scripts are ready for reuse since we have raw and process data</a:t>
            </a:r>
            <a:endParaRPr b="0" lang="en-IE" sz="1400" spc="-1" strike="noStrike">
              <a:latin typeface="Arial"/>
            </a:endParaRPr>
          </a:p>
        </p:txBody>
      </p:sp>
      <p:sp>
        <p:nvSpPr>
          <p:cNvPr id="838" name=""/>
          <p:cNvSpPr txBox="1"/>
          <p:nvPr/>
        </p:nvSpPr>
        <p:spPr>
          <a:xfrm>
            <a:off x="3780000" y="4140000"/>
            <a:ext cx="2700000" cy="2304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168" strike="noStrike">
                <a:solidFill>
                  <a:srgbClr val="000000"/>
                </a:solidFill>
                <a:latin typeface="Arial"/>
                <a:ea typeface="DejaVu Sans"/>
              </a:rPr>
              <a:t>Cytoscape is incorporated and there are plenty of apps to use.</a:t>
            </a:r>
            <a:endParaRPr b="0" lang="en-IE" sz="1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168" strike="noStrike">
                <a:solidFill>
                  <a:srgbClr val="000000"/>
                </a:solidFill>
                <a:latin typeface="Arial"/>
                <a:ea typeface="DejaVu Sans"/>
              </a:rPr>
              <a:t>We can get a good view on the OG, miRNAs and other interactive genes</a:t>
            </a:r>
            <a:endParaRPr b="0" lang="en-IE" sz="1400" spc="-1" strike="noStrike">
              <a:latin typeface="Arial"/>
            </a:endParaRPr>
          </a:p>
        </p:txBody>
      </p:sp>
      <p:sp>
        <p:nvSpPr>
          <p:cNvPr id="839" name=""/>
          <p:cNvSpPr txBox="1"/>
          <p:nvPr/>
        </p:nvSpPr>
        <p:spPr>
          <a:xfrm>
            <a:off x="6588000" y="4175640"/>
            <a:ext cx="2700000" cy="1764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168" strike="noStrike">
                <a:solidFill>
                  <a:srgbClr val="000000"/>
                </a:solidFill>
                <a:latin typeface="Arial"/>
                <a:ea typeface="DejaVu Sans"/>
              </a:rPr>
              <a:t>Data like target</a:t>
            </a:r>
            <a:r>
              <a:rPr b="0" lang="en-US" sz="1400" spc="168" strike="noStrike">
                <a:solidFill>
                  <a:srgbClr val="000000"/>
                </a:solidFill>
                <a:latin typeface="Arial"/>
                <a:ea typeface="DejaVu Sans"/>
              </a:rPr>
              <a:t> genes, seeds and other metadata is already on the database, functional and accessible</a:t>
            </a:r>
            <a:r>
              <a:rPr b="0" lang="en-US" sz="1400" spc="168" strike="noStrike">
                <a:solidFill>
                  <a:srgbClr val="000000"/>
                </a:solidFill>
                <a:latin typeface="Arial"/>
                <a:ea typeface="DejaVu Sans"/>
              </a:rPr>
              <a:t> for the public</a:t>
            </a:r>
            <a:endParaRPr b="0" lang="en-IE" sz="1400" spc="-1" strike="noStrike">
              <a:latin typeface="Arial"/>
            </a:endParaRPr>
          </a:p>
        </p:txBody>
      </p:sp>
      <p:sp>
        <p:nvSpPr>
          <p:cNvPr id="840" name=""/>
          <p:cNvSpPr txBox="1"/>
          <p:nvPr/>
        </p:nvSpPr>
        <p:spPr>
          <a:xfrm>
            <a:off x="9468000" y="4175640"/>
            <a:ext cx="2412000" cy="1764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400" spc="168" strike="noStrike">
                <a:solidFill>
                  <a:srgbClr val="000000"/>
                </a:solidFill>
                <a:latin typeface="Arial"/>
                <a:ea typeface="DejaVu Sans"/>
              </a:rPr>
              <a:t>Integration of cytoscape and MySQL working</a:t>
            </a:r>
            <a:endParaRPr b="0" lang="en-IE" sz="1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400" spc="168" strike="noStrike">
                <a:solidFill>
                  <a:srgbClr val="000000"/>
                </a:solidFill>
                <a:latin typeface="Arial"/>
                <a:ea typeface="DejaVu Sans"/>
              </a:rPr>
              <a:t>Already giving relevant mirnas</a:t>
            </a:r>
            <a:endParaRPr b="0" lang="en-IE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TextShape 2"/>
          <p:cNvSpPr/>
          <p:nvPr/>
        </p:nvSpPr>
        <p:spPr>
          <a:xfrm>
            <a:off x="609120" y="273600"/>
            <a:ext cx="1097136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Key 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points</a:t>
            </a:r>
            <a:endParaRPr b="0" lang="en-IE" sz="4400" spc="-1" strike="noStrike">
              <a:latin typeface="Arial"/>
            </a:endParaRPr>
          </a:p>
        </p:txBody>
      </p:sp>
      <p:pic>
        <p:nvPicPr>
          <p:cNvPr id="514" name="Picture 485" descr=""/>
          <p:cNvPicPr/>
          <p:nvPr/>
        </p:nvPicPr>
        <p:blipFill>
          <a:blip r:embed="rId1"/>
          <a:stretch/>
        </p:blipFill>
        <p:spPr>
          <a:xfrm>
            <a:off x="1440000" y="1418040"/>
            <a:ext cx="9359280" cy="5070240"/>
          </a:xfrm>
          <a:prstGeom prst="rect">
            <a:avLst/>
          </a:prstGeom>
          <a:ln w="0">
            <a:noFill/>
          </a:ln>
        </p:spPr>
      </p:pic>
      <p:sp>
        <p:nvSpPr>
          <p:cNvPr id="515" name=""/>
          <p:cNvSpPr/>
          <p:nvPr/>
        </p:nvSpPr>
        <p:spPr>
          <a:xfrm>
            <a:off x="0" y="-3312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"/>
          <p:cNvSpPr/>
          <p:nvPr/>
        </p:nvSpPr>
        <p:spPr>
          <a:xfrm>
            <a:off x="36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42" name="PlaceHolder 4"/>
          <p:cNvSpPr txBox="1"/>
          <p:nvPr/>
        </p:nvSpPr>
        <p:spPr>
          <a:xfrm>
            <a:off x="838800" y="365040"/>
            <a:ext cx="10264680" cy="189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What can be improved</a:t>
            </a:r>
            <a:endParaRPr b="0" lang="en-IE" sz="4000" spc="-1" strike="noStrike">
              <a:latin typeface="Arial"/>
            </a:endParaRPr>
          </a:p>
        </p:txBody>
      </p:sp>
      <p:pic>
        <p:nvPicPr>
          <p:cNvPr id="843" name="" descr=""/>
          <p:cNvPicPr/>
          <p:nvPr/>
        </p:nvPicPr>
        <p:blipFill>
          <a:blip r:embed="rId1"/>
          <a:stretch/>
        </p:blipFill>
        <p:spPr>
          <a:xfrm>
            <a:off x="39600" y="3135600"/>
            <a:ext cx="644760" cy="644760"/>
          </a:xfrm>
          <a:prstGeom prst="rect">
            <a:avLst/>
          </a:prstGeom>
          <a:ln w="0">
            <a:noFill/>
          </a:ln>
        </p:spPr>
      </p:pic>
      <p:pic>
        <p:nvPicPr>
          <p:cNvPr id="844" name="" descr=""/>
          <p:cNvPicPr/>
          <p:nvPr/>
        </p:nvPicPr>
        <p:blipFill>
          <a:blip r:embed="rId2"/>
          <a:stretch/>
        </p:blipFill>
        <p:spPr>
          <a:xfrm>
            <a:off x="4060800" y="2161800"/>
            <a:ext cx="1620000" cy="162000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pic>
        <p:nvPicPr>
          <p:cNvPr id="845" name="" descr=""/>
          <p:cNvPicPr/>
          <p:nvPr/>
        </p:nvPicPr>
        <p:blipFill>
          <a:blip r:embed="rId3"/>
          <a:stretch/>
        </p:blipFill>
        <p:spPr>
          <a:xfrm>
            <a:off x="6951600" y="1981800"/>
            <a:ext cx="1980000" cy="1980000"/>
          </a:xfrm>
          <a:prstGeom prst="rect">
            <a:avLst/>
          </a:prstGeom>
          <a:ln w="0">
            <a:noFill/>
          </a:ln>
        </p:spPr>
      </p:pic>
      <p:pic>
        <p:nvPicPr>
          <p:cNvPr id="846" name="" descr=""/>
          <p:cNvPicPr/>
          <p:nvPr/>
        </p:nvPicPr>
        <p:blipFill>
          <a:blip r:embed="rId4"/>
          <a:stretch/>
        </p:blipFill>
        <p:spPr>
          <a:xfrm>
            <a:off x="9900000" y="2219400"/>
            <a:ext cx="1504800" cy="1504800"/>
          </a:xfrm>
          <a:prstGeom prst="rect">
            <a:avLst/>
          </a:prstGeom>
          <a:ln w="0">
            <a:noFill/>
          </a:ln>
        </p:spPr>
      </p:pic>
      <p:pic>
        <p:nvPicPr>
          <p:cNvPr id="847" name="" descr=""/>
          <p:cNvPicPr/>
          <p:nvPr/>
        </p:nvPicPr>
        <p:blipFill>
          <a:blip r:embed="rId5"/>
          <a:stretch/>
        </p:blipFill>
        <p:spPr>
          <a:xfrm>
            <a:off x="1440000" y="1980360"/>
            <a:ext cx="1440000" cy="1983240"/>
          </a:xfrm>
          <a:prstGeom prst="rect">
            <a:avLst/>
          </a:prstGeom>
          <a:ln w="0">
            <a:noFill/>
          </a:ln>
        </p:spPr>
      </p:pic>
      <p:sp>
        <p:nvSpPr>
          <p:cNvPr id="848" name=""/>
          <p:cNvSpPr txBox="1"/>
          <p:nvPr/>
        </p:nvSpPr>
        <p:spPr>
          <a:xfrm>
            <a:off x="900000" y="4140360"/>
            <a:ext cx="2700000" cy="2304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168" strike="noStrike">
                <a:solidFill>
                  <a:srgbClr val="000000"/>
                </a:solidFill>
                <a:latin typeface="Arial"/>
                <a:ea typeface="DejaVu Sans"/>
              </a:rPr>
              <a:t>Cleaner code</a:t>
            </a:r>
            <a:endParaRPr b="0" lang="en-IE" sz="1400" spc="-1" strike="noStrike">
              <a:latin typeface="Arial"/>
            </a:endParaRPr>
          </a:p>
        </p:txBody>
      </p:sp>
      <p:sp>
        <p:nvSpPr>
          <p:cNvPr id="849" name=""/>
          <p:cNvSpPr txBox="1"/>
          <p:nvPr/>
        </p:nvSpPr>
        <p:spPr>
          <a:xfrm>
            <a:off x="3780000" y="4140360"/>
            <a:ext cx="2700000" cy="2304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168" strike="noStrike">
                <a:solidFill>
                  <a:srgbClr val="000000"/>
                </a:solidFill>
                <a:latin typeface="Arial"/>
                <a:ea typeface="DejaVu Sans"/>
              </a:rPr>
              <a:t>Use apps with more biological information like GeneMania</a:t>
            </a:r>
            <a:endParaRPr b="0" lang="en-IE" sz="1400" spc="-1" strike="noStrike">
              <a:latin typeface="Arial"/>
            </a:endParaRPr>
          </a:p>
        </p:txBody>
      </p:sp>
      <p:sp>
        <p:nvSpPr>
          <p:cNvPr id="850" name=""/>
          <p:cNvSpPr txBox="1"/>
          <p:nvPr/>
        </p:nvSpPr>
        <p:spPr>
          <a:xfrm>
            <a:off x="6588000" y="4176000"/>
            <a:ext cx="2700000" cy="1764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400" spc="168" strike="noStrike">
                <a:solidFill>
                  <a:srgbClr val="000000"/>
                </a:solidFill>
                <a:latin typeface="Arial"/>
                <a:ea typeface="DejaVu Sans"/>
              </a:rPr>
              <a:t>Add the tissue expression data and include more minra:target databases</a:t>
            </a:r>
            <a:endParaRPr b="0" lang="en-IE" sz="1400" spc="-1" strike="noStrike">
              <a:latin typeface="Arial"/>
            </a:endParaRPr>
          </a:p>
        </p:txBody>
      </p:sp>
      <p:sp>
        <p:nvSpPr>
          <p:cNvPr id="851" name=""/>
          <p:cNvSpPr txBox="1"/>
          <p:nvPr/>
        </p:nvSpPr>
        <p:spPr>
          <a:xfrm>
            <a:off x="9468000" y="4176000"/>
            <a:ext cx="2412000" cy="1764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400" spc="168" strike="noStrike">
                <a:solidFill>
                  <a:srgbClr val="000000"/>
                </a:solidFill>
                <a:latin typeface="Arial"/>
                <a:ea typeface="DejaVu Sans"/>
              </a:rPr>
              <a:t>Use of more relevant centralities like RankPage en eigenvalue</a:t>
            </a:r>
            <a:endParaRPr b="0" lang="en-IE" sz="1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400" spc="168" strike="noStrike">
                <a:solidFill>
                  <a:srgbClr val="000000"/>
                </a:solidFill>
                <a:latin typeface="Arial"/>
                <a:ea typeface="DejaVu Sans"/>
              </a:rPr>
              <a:t>Include more metadata in the seleccion of the nodes</a:t>
            </a:r>
            <a:endParaRPr b="0" lang="en-IE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PlaceHolder 1"/>
          <p:cNvSpPr>
            <a:spLocks noGrp="1"/>
          </p:cNvSpPr>
          <p:nvPr>
            <p:ph type="title"/>
          </p:nvPr>
        </p:nvSpPr>
        <p:spPr>
          <a:xfrm>
            <a:off x="900000" y="252000"/>
            <a:ext cx="9072000" cy="1296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What’s next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853" name=""/>
          <p:cNvSpPr/>
          <p:nvPr/>
        </p:nvSpPr>
        <p:spPr>
          <a:xfrm>
            <a:off x="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854" name="" descr=""/>
          <p:cNvPicPr/>
          <p:nvPr/>
        </p:nvPicPr>
        <p:blipFill>
          <a:blip r:embed="rId1"/>
          <a:stretch/>
        </p:blipFill>
        <p:spPr>
          <a:xfrm>
            <a:off x="39600" y="3135600"/>
            <a:ext cx="644760" cy="644760"/>
          </a:xfrm>
          <a:prstGeom prst="rect">
            <a:avLst/>
          </a:prstGeom>
          <a:ln w="0">
            <a:noFill/>
          </a:ln>
        </p:spPr>
      </p:pic>
      <p:pic>
        <p:nvPicPr>
          <p:cNvPr id="855" name="" descr=""/>
          <p:cNvPicPr/>
          <p:nvPr/>
        </p:nvPicPr>
        <p:blipFill>
          <a:blip r:embed="rId2"/>
          <a:stretch/>
        </p:blipFill>
        <p:spPr>
          <a:xfrm>
            <a:off x="1260000" y="1548000"/>
            <a:ext cx="1620000" cy="1620000"/>
          </a:xfrm>
          <a:prstGeom prst="rect">
            <a:avLst/>
          </a:prstGeom>
          <a:ln w="0">
            <a:noFill/>
          </a:ln>
        </p:spPr>
      </p:pic>
      <p:sp>
        <p:nvSpPr>
          <p:cNvPr id="856" name=""/>
          <p:cNvSpPr txBox="1"/>
          <p:nvPr/>
        </p:nvSpPr>
        <p:spPr>
          <a:xfrm>
            <a:off x="1080000" y="3348000"/>
            <a:ext cx="2073240" cy="467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GeneMania</a:t>
            </a:r>
            <a:endParaRPr b="0" lang="en-IE" sz="2600" spc="-1" strike="noStrike">
              <a:latin typeface="Arial"/>
            </a:endParaRPr>
          </a:p>
        </p:txBody>
      </p:sp>
      <p:sp>
        <p:nvSpPr>
          <p:cNvPr id="857" name=""/>
          <p:cNvSpPr txBox="1"/>
          <p:nvPr/>
        </p:nvSpPr>
        <p:spPr>
          <a:xfrm>
            <a:off x="1080000" y="4068000"/>
            <a:ext cx="3420000" cy="30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168" strike="noStrike">
                <a:solidFill>
                  <a:srgbClr val="000000"/>
                </a:solidFill>
                <a:latin typeface="Arial"/>
                <a:ea typeface="DejaVu Sans"/>
              </a:rPr>
              <a:t>Co-expression</a:t>
            </a:r>
            <a:endParaRPr b="0" lang="en-IE" sz="21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168" strike="noStrike">
                <a:solidFill>
                  <a:srgbClr val="000000"/>
                </a:solidFill>
                <a:latin typeface="Arial"/>
                <a:ea typeface="DejaVu Sans"/>
              </a:rPr>
              <a:t>Physical interactions</a:t>
            </a:r>
            <a:endParaRPr b="0" lang="en-IE" sz="21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168" strike="noStrike">
                <a:solidFill>
                  <a:srgbClr val="000000"/>
                </a:solidFill>
                <a:latin typeface="Arial"/>
                <a:ea typeface="DejaVu Sans"/>
              </a:rPr>
              <a:t>Shared protein domains</a:t>
            </a:r>
            <a:endParaRPr b="0" lang="en-IE" sz="21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168" strike="noStrike">
                <a:solidFill>
                  <a:srgbClr val="000000"/>
                </a:solidFill>
                <a:latin typeface="Arial"/>
                <a:ea typeface="DejaVu Sans"/>
              </a:rPr>
              <a:t>Pathways</a:t>
            </a:r>
            <a:endParaRPr b="0" lang="en-IE" sz="21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168" strike="noStrike">
                <a:solidFill>
                  <a:srgbClr val="000000"/>
                </a:solidFill>
                <a:latin typeface="Arial"/>
                <a:ea typeface="DejaVu Sans"/>
              </a:rPr>
              <a:t>Genetic interactions</a:t>
            </a:r>
            <a:endParaRPr b="0" lang="en-IE" sz="2100" spc="-1" strike="noStrike">
              <a:latin typeface="Arial"/>
            </a:endParaRPr>
          </a:p>
        </p:txBody>
      </p:sp>
      <p:sp>
        <p:nvSpPr>
          <p:cNvPr id="858" name=""/>
          <p:cNvSpPr txBox="1"/>
          <p:nvPr/>
        </p:nvSpPr>
        <p:spPr>
          <a:xfrm>
            <a:off x="4428000" y="3348000"/>
            <a:ext cx="3693240" cy="828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Include parsed data to the database</a:t>
            </a:r>
            <a:endParaRPr b="0" lang="en-IE" sz="2600" spc="-1" strike="noStrike">
              <a:latin typeface="Arial"/>
            </a:endParaRPr>
          </a:p>
        </p:txBody>
      </p:sp>
      <p:sp>
        <p:nvSpPr>
          <p:cNvPr id="859" name=""/>
          <p:cNvSpPr txBox="1"/>
          <p:nvPr/>
        </p:nvSpPr>
        <p:spPr>
          <a:xfrm>
            <a:off x="4356000" y="4064040"/>
            <a:ext cx="3873240" cy="30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168" strike="noStrike">
                <a:solidFill>
                  <a:srgbClr val="000000"/>
                </a:solidFill>
                <a:latin typeface="Arial"/>
                <a:ea typeface="DejaVu Sans"/>
              </a:rPr>
              <a:t>Average expression of mirnas (mirnaTissueAtlas)</a:t>
            </a:r>
            <a:endParaRPr b="0" lang="en-IE" sz="21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168" strike="noStrike">
                <a:solidFill>
                  <a:srgbClr val="000000"/>
                </a:solidFill>
                <a:latin typeface="Arial"/>
                <a:ea typeface="DejaVu Sans"/>
              </a:rPr>
              <a:t>Add gene names to the Transcripts for miRDB and mirWalk</a:t>
            </a:r>
            <a:endParaRPr b="0" lang="en-IE" sz="21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168" strike="noStrike">
                <a:solidFill>
                  <a:srgbClr val="000000"/>
                </a:solidFill>
                <a:latin typeface="Arial"/>
                <a:ea typeface="DejaVu Sans"/>
              </a:rPr>
              <a:t>Add layer with MirGeneDB</a:t>
            </a:r>
            <a:endParaRPr b="0" lang="en-IE" sz="2100" spc="-1" strike="noStrike">
              <a:latin typeface="Arial"/>
            </a:endParaRPr>
          </a:p>
        </p:txBody>
      </p:sp>
      <p:pic>
        <p:nvPicPr>
          <p:cNvPr id="860" name="" descr=""/>
          <p:cNvPicPr/>
          <p:nvPr/>
        </p:nvPicPr>
        <p:blipFill>
          <a:blip r:embed="rId3"/>
          <a:stretch/>
        </p:blipFill>
        <p:spPr>
          <a:xfrm>
            <a:off x="3060000" y="1368000"/>
            <a:ext cx="540000" cy="54000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pic>
        <p:nvPicPr>
          <p:cNvPr id="861" name="" descr=""/>
          <p:cNvPicPr/>
          <p:nvPr/>
        </p:nvPicPr>
        <p:blipFill>
          <a:blip r:embed="rId4"/>
          <a:stretch/>
        </p:blipFill>
        <p:spPr>
          <a:xfrm>
            <a:off x="3060000" y="1908000"/>
            <a:ext cx="540000" cy="540000"/>
          </a:xfrm>
          <a:prstGeom prst="rect">
            <a:avLst/>
          </a:prstGeom>
          <a:ln w="0">
            <a:noFill/>
          </a:ln>
        </p:spPr>
      </p:pic>
      <p:pic>
        <p:nvPicPr>
          <p:cNvPr id="862" name="" descr=""/>
          <p:cNvPicPr/>
          <p:nvPr/>
        </p:nvPicPr>
        <p:blipFill>
          <a:blip r:embed="rId5"/>
          <a:stretch/>
        </p:blipFill>
        <p:spPr>
          <a:xfrm>
            <a:off x="5400000" y="1440000"/>
            <a:ext cx="1800000" cy="1800000"/>
          </a:xfrm>
          <a:prstGeom prst="rect">
            <a:avLst/>
          </a:prstGeom>
          <a:ln w="0">
            <a:noFill/>
          </a:ln>
        </p:spPr>
      </p:pic>
      <p:pic>
        <p:nvPicPr>
          <p:cNvPr id="863" name="" descr=""/>
          <p:cNvPicPr/>
          <p:nvPr/>
        </p:nvPicPr>
        <p:blipFill>
          <a:blip r:embed="rId6"/>
          <a:stretch/>
        </p:blipFill>
        <p:spPr>
          <a:xfrm>
            <a:off x="9360000" y="1548000"/>
            <a:ext cx="1504800" cy="1504800"/>
          </a:xfrm>
          <a:prstGeom prst="rect">
            <a:avLst/>
          </a:prstGeom>
          <a:ln w="0">
            <a:noFill/>
          </a:ln>
        </p:spPr>
      </p:pic>
      <p:sp>
        <p:nvSpPr>
          <p:cNvPr id="864" name=""/>
          <p:cNvSpPr txBox="1"/>
          <p:nvPr/>
        </p:nvSpPr>
        <p:spPr>
          <a:xfrm>
            <a:off x="8280000" y="3311640"/>
            <a:ext cx="3693240" cy="828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600" spc="168" strike="noStrike">
                <a:solidFill>
                  <a:srgbClr val="000000"/>
                </a:solidFill>
                <a:latin typeface="Arial"/>
                <a:ea typeface="DejaVu Sans"/>
              </a:rPr>
              <a:t>Improve node selection</a:t>
            </a:r>
            <a:endParaRPr b="0" lang="en-IE" sz="2600" spc="-1" strike="noStrike">
              <a:latin typeface="Arial"/>
            </a:endParaRPr>
          </a:p>
        </p:txBody>
      </p:sp>
      <p:sp>
        <p:nvSpPr>
          <p:cNvPr id="865" name=""/>
          <p:cNvSpPr txBox="1"/>
          <p:nvPr/>
        </p:nvSpPr>
        <p:spPr>
          <a:xfrm>
            <a:off x="8229240" y="4028040"/>
            <a:ext cx="3578760" cy="30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168" strike="noStrike">
                <a:solidFill>
                  <a:srgbClr val="000000"/>
                </a:solidFill>
                <a:latin typeface="Arial"/>
                <a:ea typeface="DejaVu Sans"/>
              </a:rPr>
              <a:t>Use different centralities</a:t>
            </a:r>
            <a:endParaRPr b="0" lang="en-IE" sz="21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168" strike="noStrike">
                <a:solidFill>
                  <a:srgbClr val="000000"/>
                </a:solidFill>
                <a:latin typeface="Arial"/>
                <a:ea typeface="DejaVu Sans"/>
              </a:rPr>
              <a:t>Apply formula to define weight including the metadata</a:t>
            </a:r>
            <a:endParaRPr b="0" lang="en-IE" sz="21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168" strike="noStrike">
                <a:solidFill>
                  <a:srgbClr val="000000"/>
                </a:solidFill>
                <a:latin typeface="Arial"/>
                <a:ea typeface="DejaVu Sans"/>
              </a:rPr>
              <a:t>Write a ShinyApp</a:t>
            </a:r>
            <a:endParaRPr b="0" lang="en-IE" sz="21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168" strike="noStrike">
                <a:solidFill>
                  <a:srgbClr val="000000"/>
                </a:solidFill>
                <a:latin typeface="Arial"/>
                <a:ea typeface="DejaVu Sans"/>
              </a:rPr>
              <a:t>Create as app for Cytoscape</a:t>
            </a:r>
            <a:endParaRPr b="0" lang="en-IE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PlaceHolder 1"/>
          <p:cNvSpPr>
            <a:spLocks noGrp="1"/>
          </p:cNvSpPr>
          <p:nvPr>
            <p:ph type="title"/>
          </p:nvPr>
        </p:nvSpPr>
        <p:spPr>
          <a:xfrm>
            <a:off x="3420000" y="2880000"/>
            <a:ext cx="6660000" cy="1296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Questions?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867" name=""/>
          <p:cNvSpPr/>
          <p:nvPr/>
        </p:nvSpPr>
        <p:spPr>
          <a:xfrm>
            <a:off x="0" y="-1080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68" name=""/>
          <p:cNvSpPr txBox="1"/>
          <p:nvPr/>
        </p:nvSpPr>
        <p:spPr>
          <a:xfrm>
            <a:off x="84240" y="4536000"/>
            <a:ext cx="491760" cy="90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b="0" lang="en-IE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PlaceHolder 1"/>
          <p:cNvSpPr>
            <a:spLocks noGrp="1"/>
          </p:cNvSpPr>
          <p:nvPr>
            <p:ph type="title"/>
          </p:nvPr>
        </p:nvSpPr>
        <p:spPr>
          <a:xfrm>
            <a:off x="831960" y="3078360"/>
            <a:ext cx="8211600" cy="2118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Thank You</a:t>
            </a:r>
            <a:endParaRPr b="0" lang="en-IE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PlaceHolder 1"/>
          <p:cNvSpPr>
            <a:spLocks noGrp="1"/>
          </p:cNvSpPr>
          <p:nvPr>
            <p:ph type="title"/>
          </p:nvPr>
        </p:nvSpPr>
        <p:spPr>
          <a:xfrm>
            <a:off x="778680" y="2831760"/>
            <a:ext cx="7688520" cy="596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IE" sz="3200" spc="-1" strike="noStrike">
                <a:solidFill>
                  <a:srgbClr val="002060"/>
                </a:solidFill>
                <a:latin typeface="Arial"/>
                <a:ea typeface="DejaVu Sans"/>
              </a:rPr>
              <a:t>Acknowledgements</a:t>
            </a:r>
            <a:endParaRPr b="0" lang="en-IE" sz="3200" spc="-1" strike="noStrike">
              <a:latin typeface="Arial"/>
            </a:endParaRPr>
          </a:p>
        </p:txBody>
      </p:sp>
      <p:sp>
        <p:nvSpPr>
          <p:cNvPr id="871" name="PlaceHolder 2"/>
          <p:cNvSpPr>
            <a:spLocks noGrp="1"/>
          </p:cNvSpPr>
          <p:nvPr>
            <p:ph/>
          </p:nvPr>
        </p:nvSpPr>
        <p:spPr>
          <a:xfrm>
            <a:off x="778680" y="3597120"/>
            <a:ext cx="7688520" cy="1520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This presentation has emanated from research conducted with the financial support of Science Foundation Ireland under Grant number [18/CRT/6214 ]</a:t>
            </a:r>
            <a:endParaRPr b="0" lang="en-IE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"/>
          <p:cNvSpPr/>
          <p:nvPr/>
        </p:nvSpPr>
        <p:spPr>
          <a:xfrm>
            <a:off x="0" y="-3312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TextShape 3"/>
          <p:cNvSpPr/>
          <p:nvPr/>
        </p:nvSpPr>
        <p:spPr>
          <a:xfrm>
            <a:off x="609120" y="273600"/>
            <a:ext cx="1097136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Expre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ssion 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durin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g age</a:t>
            </a:r>
            <a:endParaRPr b="0" lang="en-IE" sz="4400" spc="-1" strike="noStrike">
              <a:latin typeface="Arial"/>
            </a:endParaRPr>
          </a:p>
        </p:txBody>
      </p:sp>
      <p:pic>
        <p:nvPicPr>
          <p:cNvPr id="518" name="" descr=""/>
          <p:cNvPicPr/>
          <p:nvPr/>
        </p:nvPicPr>
        <p:blipFill>
          <a:blip r:embed="rId1"/>
          <a:stretch/>
        </p:blipFill>
        <p:spPr>
          <a:xfrm>
            <a:off x="3780000" y="2154240"/>
            <a:ext cx="4413600" cy="3245760"/>
          </a:xfrm>
          <a:prstGeom prst="rect">
            <a:avLst/>
          </a:prstGeom>
          <a:ln w="0">
            <a:noFill/>
          </a:ln>
        </p:spPr>
      </p:pic>
      <p:pic>
        <p:nvPicPr>
          <p:cNvPr id="519" name="" descr=""/>
          <p:cNvPicPr/>
          <p:nvPr/>
        </p:nvPicPr>
        <p:blipFill>
          <a:blip r:embed="rId2"/>
          <a:stretch/>
        </p:blipFill>
        <p:spPr>
          <a:xfrm>
            <a:off x="180000" y="2679840"/>
            <a:ext cx="2780280" cy="2540160"/>
          </a:xfrm>
          <a:prstGeom prst="rect">
            <a:avLst/>
          </a:prstGeom>
          <a:ln w="0">
            <a:noFill/>
          </a:ln>
        </p:spPr>
      </p:pic>
      <p:pic>
        <p:nvPicPr>
          <p:cNvPr id="520" name="" descr=""/>
          <p:cNvPicPr/>
          <p:nvPr/>
        </p:nvPicPr>
        <p:blipFill>
          <a:blip r:embed="rId3"/>
          <a:stretch/>
        </p:blipFill>
        <p:spPr>
          <a:xfrm>
            <a:off x="9000000" y="2340000"/>
            <a:ext cx="2815920" cy="2983680"/>
          </a:xfrm>
          <a:prstGeom prst="rect">
            <a:avLst/>
          </a:prstGeom>
          <a:ln w="0">
            <a:noFill/>
          </a:ln>
        </p:spPr>
      </p:pic>
      <p:sp>
        <p:nvSpPr>
          <p:cNvPr id="521" name=""/>
          <p:cNvSpPr txBox="1"/>
          <p:nvPr/>
        </p:nvSpPr>
        <p:spPr>
          <a:xfrm>
            <a:off x="540000" y="1417320"/>
            <a:ext cx="2160000" cy="71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Young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522" name=""/>
          <p:cNvSpPr txBox="1"/>
          <p:nvPr/>
        </p:nvSpPr>
        <p:spPr>
          <a:xfrm>
            <a:off x="4680000" y="1260000"/>
            <a:ext cx="3060000" cy="72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Middle age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523" name=""/>
          <p:cNvSpPr txBox="1"/>
          <p:nvPr/>
        </p:nvSpPr>
        <p:spPr>
          <a:xfrm>
            <a:off x="9720000" y="1264680"/>
            <a:ext cx="1080000" cy="71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Old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524" name=""/>
          <p:cNvSpPr txBox="1"/>
          <p:nvPr/>
        </p:nvSpPr>
        <p:spPr>
          <a:xfrm>
            <a:off x="2520000" y="5224320"/>
            <a:ext cx="1746000" cy="715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&lt;35&gt;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525" name=""/>
          <p:cNvSpPr txBox="1"/>
          <p:nvPr/>
        </p:nvSpPr>
        <p:spPr>
          <a:xfrm>
            <a:off x="8100000" y="5220000"/>
            <a:ext cx="1746000" cy="715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&lt;65&gt;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526" name=""/>
          <p:cNvSpPr txBox="1"/>
          <p:nvPr/>
        </p:nvSpPr>
        <p:spPr>
          <a:xfrm>
            <a:off x="885960" y="5674320"/>
            <a:ext cx="554040" cy="715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IE" sz="4400" spc="-1" strike="noStrike">
                <a:solidFill>
                  <a:srgbClr val="ffff00"/>
                </a:solidFill>
                <a:latin typeface="Arial"/>
                <a:ea typeface="DejaVu Sans"/>
              </a:rPr>
              <a:t>Y</a:t>
            </a:r>
            <a:endParaRPr b="1" lang="en-IE" sz="4400" spc="-1" strike="noStrike">
              <a:solidFill>
                <a:srgbClr val="ffff00"/>
              </a:solidFill>
              <a:latin typeface="Arial"/>
            </a:endParaRPr>
          </a:p>
        </p:txBody>
      </p:sp>
      <p:sp>
        <p:nvSpPr>
          <p:cNvPr id="527" name=""/>
          <p:cNvSpPr txBox="1"/>
          <p:nvPr/>
        </p:nvSpPr>
        <p:spPr>
          <a:xfrm>
            <a:off x="5565960" y="5672160"/>
            <a:ext cx="1274040" cy="72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IE" sz="4400" spc="-1" strike="noStrike">
                <a:solidFill>
                  <a:srgbClr val="388e3c"/>
                </a:solidFill>
                <a:latin typeface="Arial"/>
                <a:ea typeface="DejaVu Sans"/>
              </a:rPr>
              <a:t>MA</a:t>
            </a:r>
            <a:endParaRPr b="1" lang="en-IE" sz="4400" spc="-1" strike="noStrike">
              <a:solidFill>
                <a:srgbClr val="388e3c"/>
              </a:solidFill>
              <a:latin typeface="Arial"/>
            </a:endParaRPr>
          </a:p>
        </p:txBody>
      </p:sp>
      <p:sp>
        <p:nvSpPr>
          <p:cNvPr id="528" name=""/>
          <p:cNvSpPr txBox="1"/>
          <p:nvPr/>
        </p:nvSpPr>
        <p:spPr>
          <a:xfrm>
            <a:off x="10425960" y="5674320"/>
            <a:ext cx="554040" cy="715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IE" sz="4400" spc="-1" strike="noStrike">
                <a:solidFill>
                  <a:srgbClr val="3f51b5"/>
                </a:solidFill>
                <a:latin typeface="Arial"/>
                <a:ea typeface="DejaVu Sans"/>
              </a:rPr>
              <a:t>O</a:t>
            </a:r>
            <a:endParaRPr b="1" lang="en-IE" sz="4400" spc="-1" strike="noStrike">
              <a:solidFill>
                <a:srgbClr val="3f51b5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9" name="Table 486"/>
          <p:cNvGraphicFramePr/>
          <p:nvPr/>
        </p:nvGraphicFramePr>
        <p:xfrm>
          <a:off x="2618640" y="1672560"/>
          <a:ext cx="7165800" cy="4146480"/>
        </p:xfrm>
        <a:graphic>
          <a:graphicData uri="http://schemas.openxmlformats.org/drawingml/2006/table">
            <a:tbl>
              <a:tblPr/>
              <a:tblGrid>
                <a:gridCol w="2388960"/>
                <a:gridCol w="2388960"/>
                <a:gridCol w="2388240"/>
              </a:tblGrid>
              <a:tr h="69084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Target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Type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N. Experiments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690840">
                <a:tc rowSpan="2"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mRNA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RNASeq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90840"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rotWithShape="0">
                      <a:gsLst>
                        <a:gs pos="0">
                          <a:srgbClr val="283593"/>
                        </a:gs>
                        <a:gs pos="100000">
                          <a:srgbClr val="b39ddb"/>
                        </a:gs>
                      </a:gsLst>
                      <a:lin ang="3600000"/>
                    </a:gra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MicroArray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90840">
                <a:tc rowSpan="2"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miRNA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MicroArray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90840"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rotWithShape="0">
                      <a:gsLst>
                        <a:gs pos="0">
                          <a:srgbClr val="283593"/>
                        </a:gs>
                        <a:gs pos="100000">
                          <a:srgbClr val="b39ddb"/>
                        </a:gs>
                      </a:gsLst>
                      <a:lin ang="3600000"/>
                    </a:gra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miRSeq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9264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Proteomics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-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My 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Experim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ents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531" name=""/>
          <p:cNvSpPr/>
          <p:nvPr/>
        </p:nvSpPr>
        <p:spPr>
          <a:xfrm>
            <a:off x="0" y="-3312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2" name="Table 488"/>
          <p:cNvGraphicFramePr/>
          <p:nvPr/>
        </p:nvGraphicFramePr>
        <p:xfrm>
          <a:off x="1781280" y="772920"/>
          <a:ext cx="9143280" cy="5540760"/>
        </p:xfrm>
        <a:graphic>
          <a:graphicData uri="http://schemas.openxmlformats.org/drawingml/2006/table">
            <a:tbl>
              <a:tblPr/>
              <a:tblGrid>
                <a:gridCol w="2285640"/>
                <a:gridCol w="2285640"/>
                <a:gridCol w="2285640"/>
                <a:gridCol w="2286720"/>
              </a:tblGrid>
              <a:tr h="3463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90000"/>
                        </a:lnSpc>
                        <a:spcAft>
                          <a:spcPts val="1417"/>
                        </a:spcAft>
                        <a:buNone/>
                      </a:pPr>
                      <a:r>
                        <a:rPr b="1" lang="en-IE" sz="2000" spc="-1" strike="noStrike">
                          <a:solidFill>
                            <a:srgbClr val="4d1282"/>
                          </a:solidFill>
                          <a:latin typeface="Arial"/>
                          <a:ea typeface="DejaVu Sans"/>
                        </a:rPr>
                        <a:t>Experiment</a:t>
                      </a:r>
                      <a:endParaRPr b="0" lang="en-IE" sz="2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90000"/>
                        </a:lnSpc>
                        <a:spcAft>
                          <a:spcPts val="1417"/>
                        </a:spcAft>
                        <a:buNone/>
                      </a:pPr>
                      <a:r>
                        <a:rPr b="1" lang="en-IE" sz="2000" spc="-1" strike="noStrike">
                          <a:solidFill>
                            <a:srgbClr val="4d1282"/>
                          </a:solidFill>
                          <a:latin typeface="Arial"/>
                          <a:ea typeface="DejaVu Sans"/>
                        </a:rPr>
                        <a:t>Evaluation</a:t>
                      </a:r>
                      <a:endParaRPr b="0" lang="en-IE" sz="2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90000"/>
                        </a:lnSpc>
                        <a:spcAft>
                          <a:spcPts val="1417"/>
                        </a:spcAft>
                        <a:buNone/>
                      </a:pPr>
                      <a:r>
                        <a:rPr b="1" lang="en-IE" sz="2000" spc="-1" strike="noStrike">
                          <a:solidFill>
                            <a:srgbClr val="4d1282"/>
                          </a:solidFill>
                          <a:latin typeface="Arial"/>
                          <a:ea typeface="DejaVu Sans"/>
                        </a:rPr>
                        <a:t>Regulation</a:t>
                      </a:r>
                      <a:endParaRPr b="0" lang="en-IE" sz="2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90000"/>
                        </a:lnSpc>
                        <a:spcAft>
                          <a:spcPts val="1417"/>
                        </a:spcAft>
                        <a:buNone/>
                      </a:pPr>
                      <a:r>
                        <a:rPr b="1" lang="en-IE" sz="2000" spc="-1" strike="noStrike">
                          <a:solidFill>
                            <a:srgbClr val="4d1282"/>
                          </a:solidFill>
                          <a:latin typeface="Arial"/>
                          <a:ea typeface="DejaVu Sans"/>
                        </a:rPr>
                        <a:t>Genes</a:t>
                      </a:r>
                      <a:endParaRPr b="0" lang="en-IE" sz="2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GSE152558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MO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Down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GSE152558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MO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UP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GSE157585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YO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Down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73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GSE157585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YO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UP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GSE164471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OY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Down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GSE164471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OY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UP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GSE164471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MY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Down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GSE164471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MY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UP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GSE164471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MO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Down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11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GSE164471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MO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UP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6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GSE875105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OY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Down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88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GSE875105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OY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Up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18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GSE875105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MO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Up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6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GSE23527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YO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Down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GSE23527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YO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Up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533" name=""/>
          <p:cNvSpPr/>
          <p:nvPr/>
        </p:nvSpPr>
        <p:spPr>
          <a:xfrm>
            <a:off x="0" y="-3312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"/>
          <p:cNvSpPr/>
          <p:nvPr/>
        </p:nvSpPr>
        <p:spPr>
          <a:xfrm>
            <a:off x="0" y="-33120"/>
            <a:ext cx="720000" cy="685800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35" name="Picture 489" descr="">
            <a:hlinkClick r:id="rId1" action="ppaction://hlinksldjump"/>
          </p:cNvPr>
          <p:cNvPicPr/>
          <p:nvPr/>
        </p:nvPicPr>
        <p:blipFill>
          <a:blip r:embed="rId2"/>
          <a:stretch/>
        </p:blipFill>
        <p:spPr>
          <a:xfrm>
            <a:off x="720000" y="1260000"/>
            <a:ext cx="11339280" cy="5463720"/>
          </a:xfrm>
          <a:prstGeom prst="rect">
            <a:avLst/>
          </a:prstGeom>
          <a:ln w="0">
            <a:noFill/>
          </a:ln>
        </p:spPr>
      </p:pic>
      <p:sp>
        <p:nvSpPr>
          <p:cNvPr id="536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GSE15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2558 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Dotplot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537" name="Rectangle 1"/>
          <p:cNvSpPr/>
          <p:nvPr/>
        </p:nvSpPr>
        <p:spPr>
          <a:xfrm>
            <a:off x="900000" y="2601000"/>
            <a:ext cx="6281280" cy="336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38" name="" descr=""/>
          <p:cNvPicPr/>
          <p:nvPr/>
        </p:nvPicPr>
        <p:blipFill>
          <a:blip r:embed="rId3"/>
          <a:stretch/>
        </p:blipFill>
        <p:spPr>
          <a:xfrm>
            <a:off x="60120" y="-15840"/>
            <a:ext cx="534240" cy="73584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7"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560</TotalTime>
  <Application>LibreOffice/7.3.7.2$Linux_X86_64 LibreOffice_project/30$Build-2</Application>
  <AppVersion>15.0000</AppVersion>
  <Words>642</Words>
  <Paragraphs>169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2022-03-25T15:01:36Z</dcterms:created>
  <dc:creator>Administrator</dc:creator>
  <dc:description/>
  <dc:language>en-IE</dc:language>
  <cp:lastModifiedBy/>
  <dcterms:modified xsi:type="dcterms:W3CDTF">2023-02-23T20:16:27Z</dcterms:modified>
  <cp:revision>34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10</vt:i4>
  </property>
  <property fmtid="{D5CDD505-2E9C-101B-9397-08002B2CF9AE}" pid="3" name="PresentationFormat">
    <vt:lpwstr>Widescreen</vt:lpwstr>
  </property>
  <property fmtid="{D5CDD505-2E9C-101B-9397-08002B2CF9AE}" pid="4" name="Slides">
    <vt:i4>40</vt:i4>
  </property>
</Properties>
</file>